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607" r:id="rId2"/>
    <p:sldId id="643" r:id="rId3"/>
    <p:sldId id="656" r:id="rId4"/>
    <p:sldId id="645" r:id="rId5"/>
    <p:sldId id="646" r:id="rId6"/>
    <p:sldId id="647" r:id="rId7"/>
    <p:sldId id="648" r:id="rId8"/>
    <p:sldId id="649" r:id="rId9"/>
    <p:sldId id="650" r:id="rId10"/>
    <p:sldId id="651" r:id="rId11"/>
    <p:sldId id="652" r:id="rId12"/>
    <p:sldId id="653" r:id="rId13"/>
    <p:sldId id="654" r:id="rId14"/>
    <p:sldId id="662" r:id="rId15"/>
    <p:sldId id="666" r:id="rId16"/>
    <p:sldId id="663" r:id="rId17"/>
    <p:sldId id="667" r:id="rId18"/>
    <p:sldId id="668" r:id="rId19"/>
    <p:sldId id="665" r:id="rId20"/>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00CC99"/>
    <a:srgbClr val="4F81BD"/>
    <a:srgbClr val="355E8F"/>
    <a:srgbClr val="000099"/>
    <a:srgbClr val="002060"/>
    <a:srgbClr val="D0D8E8"/>
    <a:srgbClr val="EAEAEA"/>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Средний стиль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6420" autoAdjust="0"/>
  </p:normalViewPr>
  <p:slideViewPr>
    <p:cSldViewPr>
      <p:cViewPr>
        <p:scale>
          <a:sx n="100" d="100"/>
          <a:sy n="100" d="100"/>
        </p:scale>
        <p:origin x="-1944" y="-34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0" d="100"/>
          <a:sy n="80" d="100"/>
        </p:scale>
        <p:origin x="-399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247" cy="49673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828" y="1"/>
            <a:ext cx="2946246" cy="496731"/>
          </a:xfrm>
          <a:prstGeom prst="rect">
            <a:avLst/>
          </a:prstGeom>
        </p:spPr>
        <p:txBody>
          <a:bodyPr vert="horz" lIns="91440" tIns="45720" rIns="91440" bIns="45720" rtlCol="0"/>
          <a:lstStyle>
            <a:lvl1pPr algn="r">
              <a:defRPr sz="1200"/>
            </a:lvl1pPr>
          </a:lstStyle>
          <a:p>
            <a:fld id="{84835575-2D72-4A0F-BA1E-13953616E9EA}" type="datetimeFigureOut">
              <a:rPr lang="en-US" smtClean="0"/>
              <a:t>5/3/2023</a:t>
            </a:fld>
            <a:endParaRPr lang="en-US"/>
          </a:p>
        </p:txBody>
      </p:sp>
      <p:sp>
        <p:nvSpPr>
          <p:cNvPr id="4" name="Footer Placeholder 3"/>
          <p:cNvSpPr>
            <a:spLocks noGrp="1"/>
          </p:cNvSpPr>
          <p:nvPr>
            <p:ph type="ftr" sz="quarter" idx="2"/>
          </p:nvPr>
        </p:nvSpPr>
        <p:spPr>
          <a:xfrm>
            <a:off x="1" y="9428312"/>
            <a:ext cx="2946247" cy="49673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828" y="9428312"/>
            <a:ext cx="2946246" cy="496730"/>
          </a:xfrm>
          <a:prstGeom prst="rect">
            <a:avLst/>
          </a:prstGeom>
        </p:spPr>
        <p:txBody>
          <a:bodyPr vert="horz" lIns="91440" tIns="45720" rIns="91440" bIns="45720" rtlCol="0" anchor="b"/>
          <a:lstStyle>
            <a:lvl1pPr algn="r">
              <a:defRPr sz="1200"/>
            </a:lvl1pPr>
          </a:lstStyle>
          <a:p>
            <a:fld id="{65AE0A37-6DE6-43F9-BA55-69582C1387D5}" type="slidenum">
              <a:rPr lang="en-US" smtClean="0"/>
              <a:t>‹#›</a:t>
            </a:fld>
            <a:endParaRPr lang="en-US"/>
          </a:p>
        </p:txBody>
      </p:sp>
    </p:spTree>
    <p:extLst>
      <p:ext uri="{BB962C8B-B14F-4D97-AF65-F5344CB8AC3E}">
        <p14:creationId xmlns:p14="http://schemas.microsoft.com/office/powerpoint/2010/main" val="9825189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201" cy="495994"/>
          </a:xfrm>
          <a:prstGeom prst="rect">
            <a:avLst/>
          </a:prstGeom>
        </p:spPr>
        <p:txBody>
          <a:bodyPr vert="horz" lIns="91440" tIns="45720" rIns="91440" bIns="45720" rtlCol="0"/>
          <a:lstStyle>
            <a:lvl1pPr algn="l">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50947" y="0"/>
            <a:ext cx="2945200" cy="495994"/>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A98AF5CE-DDA8-468E-B670-156139195A13}" type="datetimeFigureOut">
              <a:rPr lang="en-US" altLang="en-US"/>
              <a:pPr>
                <a:defRPr/>
              </a:pPr>
              <a:t>5/3/2023</a:t>
            </a:fld>
            <a:endParaRPr lang="en-US" alt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309" y="4714479"/>
            <a:ext cx="5439058" cy="4467326"/>
          </a:xfrm>
          <a:prstGeom prst="rect">
            <a:avLst/>
          </a:prstGeom>
        </p:spPr>
        <p:txBody>
          <a:bodyPr vert="horz" lIns="91440" tIns="45720" rIns="91440" bIns="45720" rtlCol="0"/>
          <a:lstStyle/>
          <a:p>
            <a:pPr lvl="0"/>
            <a:r>
              <a:rPr lang="ro-RO" noProof="0"/>
              <a:t>Click to edit Master text styles</a:t>
            </a:r>
          </a:p>
          <a:p>
            <a:pPr lvl="1"/>
            <a:r>
              <a:rPr lang="ro-RO" noProof="0"/>
              <a:t>Second level</a:t>
            </a:r>
          </a:p>
          <a:p>
            <a:pPr lvl="2"/>
            <a:r>
              <a:rPr lang="ro-RO" noProof="0"/>
              <a:t>Third level</a:t>
            </a:r>
          </a:p>
          <a:p>
            <a:pPr lvl="3"/>
            <a:r>
              <a:rPr lang="ro-RO" noProof="0"/>
              <a:t>Fourth level</a:t>
            </a:r>
          </a:p>
          <a:p>
            <a:pPr lvl="4"/>
            <a:r>
              <a:rPr lang="ro-RO" noProof="0"/>
              <a:t>Fifth level</a:t>
            </a:r>
            <a:endParaRPr lang="en-US" noProof="0"/>
          </a:p>
        </p:txBody>
      </p:sp>
      <p:sp>
        <p:nvSpPr>
          <p:cNvPr id="6" name="Footer Placeholder 5"/>
          <p:cNvSpPr>
            <a:spLocks noGrp="1"/>
          </p:cNvSpPr>
          <p:nvPr>
            <p:ph type="ftr" sz="quarter" idx="4"/>
          </p:nvPr>
        </p:nvSpPr>
        <p:spPr>
          <a:xfrm>
            <a:off x="1" y="9428951"/>
            <a:ext cx="2945201" cy="495994"/>
          </a:xfrm>
          <a:prstGeom prst="rect">
            <a:avLst/>
          </a:prstGeom>
        </p:spPr>
        <p:txBody>
          <a:bodyPr vert="horz" lIns="91440" tIns="45720" rIns="91440" bIns="45720" rtlCol="0" anchor="b"/>
          <a:lstStyle>
            <a:lvl1pPr algn="l">
              <a:defRPr sz="1200">
                <a:latin typeface="Calibri"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50947" y="9428951"/>
            <a:ext cx="2945200" cy="495994"/>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58A72228-B578-4BE7-B3BF-C54A43171D31}" type="slidenum">
              <a:rPr lang="en-US" altLang="en-US"/>
              <a:pPr>
                <a:defRPr/>
              </a:pPr>
              <a:t>‹#›</a:t>
            </a:fld>
            <a:endParaRPr lang="en-US" altLang="en-US"/>
          </a:p>
        </p:txBody>
      </p:sp>
    </p:spTree>
    <p:extLst>
      <p:ext uri="{BB962C8B-B14F-4D97-AF65-F5344CB8AC3E}">
        <p14:creationId xmlns:p14="http://schemas.microsoft.com/office/powerpoint/2010/main" val="74172911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10</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buNone/>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11</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buNone/>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12</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endParaRPr lang="ru-RU"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13</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14</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15</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16</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17</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18</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19</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2</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3</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4</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5</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6</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7</a:t>
            </a:fld>
            <a:endParaRPr lang="en-US" altLang="en-US" dirty="0"/>
          </a:p>
        </p:txBody>
      </p:sp>
    </p:spTree>
    <p:extLst>
      <p:ext uri="{BB962C8B-B14F-4D97-AF65-F5344CB8AC3E}">
        <p14:creationId xmlns:p14="http://schemas.microsoft.com/office/powerpoint/2010/main" val="1752334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8</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ro-MO" dirty="0"/>
          </a:p>
        </p:txBody>
      </p:sp>
      <p:sp>
        <p:nvSpPr>
          <p:cNvPr id="4" name="Номер слайда 3"/>
          <p:cNvSpPr>
            <a:spLocks noGrp="1"/>
          </p:cNvSpPr>
          <p:nvPr>
            <p:ph type="sldNum" sz="quarter" idx="10"/>
          </p:nvPr>
        </p:nvSpPr>
        <p:spPr/>
        <p:txBody>
          <a:bodyPr/>
          <a:lstStyle/>
          <a:p>
            <a:pPr>
              <a:defRPr/>
            </a:pPr>
            <a:fld id="{58A72228-B578-4BE7-B3BF-C54A43171D31}" type="slidenum">
              <a:rPr lang="en-US" altLang="en-US" smtClean="0"/>
              <a:pPr>
                <a:defRPr/>
              </a:pPr>
              <a:t>9</a:t>
            </a:fld>
            <a:endParaRPr lang="en-US" altLang="en-US"/>
          </a:p>
        </p:txBody>
      </p:sp>
    </p:spTree>
    <p:extLst>
      <p:ext uri="{BB962C8B-B14F-4D97-AF65-F5344CB8AC3E}">
        <p14:creationId xmlns:p14="http://schemas.microsoft.com/office/powerpoint/2010/main" val="1752334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F9A75D7-38FC-4967-B1F4-EDB4681D1F76}" type="datetime1">
              <a:rPr lang="en-US" altLang="en-US" smtClean="0"/>
              <a:t>5/3/2023</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6978FF-AB04-4E77-A0B5-1165FAEB119D}" type="slidenum">
              <a:rPr lang="en-US" altLang="en-US"/>
              <a:pPr>
                <a:defRPr/>
              </a:pPr>
              <a:t>‹#›</a:t>
            </a:fld>
            <a:endParaRPr lang="en-US" altLang="en-US"/>
          </a:p>
        </p:txBody>
      </p:sp>
    </p:spTree>
    <p:extLst>
      <p:ext uri="{BB962C8B-B14F-4D97-AF65-F5344CB8AC3E}">
        <p14:creationId xmlns:p14="http://schemas.microsoft.com/office/powerpoint/2010/main" val="1840595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6AF7C2-EA51-407D-90AE-34F67CF299D6}" type="datetime1">
              <a:rPr lang="en-US" altLang="en-US" smtClean="0"/>
              <a:t>5/3/2023</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4CE139E-1A15-4D39-8473-4543B8EE8A45}" type="slidenum">
              <a:rPr lang="en-US" altLang="en-US"/>
              <a:pPr>
                <a:defRPr/>
              </a:pPr>
              <a:t>‹#›</a:t>
            </a:fld>
            <a:endParaRPr lang="en-US" altLang="en-US"/>
          </a:p>
        </p:txBody>
      </p:sp>
    </p:spTree>
    <p:extLst>
      <p:ext uri="{BB962C8B-B14F-4D97-AF65-F5344CB8AC3E}">
        <p14:creationId xmlns:p14="http://schemas.microsoft.com/office/powerpoint/2010/main" val="2346594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905935CF-7067-4D6C-A475-F42E07E46CAE}" type="datetime1">
              <a:rPr lang="en-US" altLang="en-US" smtClean="0"/>
              <a:t>5/3/2023</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EF5BB0-EEBF-4DFF-B22F-D9D12D34CC6B}" type="slidenum">
              <a:rPr lang="en-US" altLang="en-US"/>
              <a:pPr>
                <a:defRPr/>
              </a:pPr>
              <a:t>‹#›</a:t>
            </a:fld>
            <a:endParaRPr lang="en-US" altLang="en-US"/>
          </a:p>
        </p:txBody>
      </p:sp>
    </p:spTree>
    <p:extLst>
      <p:ext uri="{BB962C8B-B14F-4D97-AF65-F5344CB8AC3E}">
        <p14:creationId xmlns:p14="http://schemas.microsoft.com/office/powerpoint/2010/main" val="257504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6F699E4-4528-4988-8CCD-86F903B5ED8A}" type="datetime1">
              <a:rPr lang="en-US" altLang="en-US" smtClean="0"/>
              <a:t>5/3/2023</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24629B-AC93-4771-9C3A-D0DEF6689B7E}" type="slidenum">
              <a:rPr lang="en-US" altLang="en-US"/>
              <a:pPr>
                <a:defRPr/>
              </a:pPr>
              <a:t>‹#›</a:t>
            </a:fld>
            <a:endParaRPr lang="en-US" altLang="en-US"/>
          </a:p>
        </p:txBody>
      </p:sp>
    </p:spTree>
    <p:extLst>
      <p:ext uri="{BB962C8B-B14F-4D97-AF65-F5344CB8AC3E}">
        <p14:creationId xmlns:p14="http://schemas.microsoft.com/office/powerpoint/2010/main" val="2079979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CFA0353-7451-47F3-8D4B-2E296F8D72CA}" type="datetime1">
              <a:rPr lang="en-US" altLang="en-US" smtClean="0"/>
              <a:t>5/3/2023</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907CC5-F871-4D60-9D6C-354665A4276C}" type="slidenum">
              <a:rPr lang="en-US" altLang="en-US"/>
              <a:pPr>
                <a:defRPr/>
              </a:pPr>
              <a:t>‹#›</a:t>
            </a:fld>
            <a:endParaRPr lang="en-US" altLang="en-US"/>
          </a:p>
        </p:txBody>
      </p:sp>
    </p:spTree>
    <p:extLst>
      <p:ext uri="{BB962C8B-B14F-4D97-AF65-F5344CB8AC3E}">
        <p14:creationId xmlns:p14="http://schemas.microsoft.com/office/powerpoint/2010/main" val="2025870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0E5E750-6988-4625-8E8B-3B20812E315C}" type="datetime1">
              <a:rPr lang="en-US" altLang="en-US" smtClean="0"/>
              <a:t>5/3/2023</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27E81D-9910-4790-84AB-7CAA704C90C9}" type="slidenum">
              <a:rPr lang="en-US" altLang="en-US"/>
              <a:pPr>
                <a:defRPr/>
              </a:pPr>
              <a:t>‹#›</a:t>
            </a:fld>
            <a:endParaRPr lang="en-US" altLang="en-US"/>
          </a:p>
        </p:txBody>
      </p:sp>
    </p:spTree>
    <p:extLst>
      <p:ext uri="{BB962C8B-B14F-4D97-AF65-F5344CB8AC3E}">
        <p14:creationId xmlns:p14="http://schemas.microsoft.com/office/powerpoint/2010/main" val="1677094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73CBBA4-0F12-4B1D-B5EF-A0F5BB654D6E}" type="datetime1">
              <a:rPr lang="en-US" altLang="en-US" smtClean="0"/>
              <a:t>5/3/2023</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8F32CDC-CBBB-4374-94E6-FF3686ABC754}" type="slidenum">
              <a:rPr lang="en-US" altLang="en-US"/>
              <a:pPr>
                <a:defRPr/>
              </a:pPr>
              <a:t>‹#›</a:t>
            </a:fld>
            <a:endParaRPr lang="en-US" altLang="en-US"/>
          </a:p>
        </p:txBody>
      </p:sp>
    </p:spTree>
    <p:extLst>
      <p:ext uri="{BB962C8B-B14F-4D97-AF65-F5344CB8AC3E}">
        <p14:creationId xmlns:p14="http://schemas.microsoft.com/office/powerpoint/2010/main" val="15850000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DB61621E-906E-4A05-B351-F9169909DF1E}" type="datetime1">
              <a:rPr lang="en-US" altLang="en-US" smtClean="0"/>
              <a:t>5/3/2023</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CF128ED-6322-4180-88AB-C206A437D756}" type="slidenum">
              <a:rPr lang="en-US" altLang="en-US"/>
              <a:pPr>
                <a:defRPr/>
              </a:pPr>
              <a:t>‹#›</a:t>
            </a:fld>
            <a:endParaRPr lang="en-US" altLang="en-US"/>
          </a:p>
        </p:txBody>
      </p:sp>
    </p:spTree>
    <p:extLst>
      <p:ext uri="{BB962C8B-B14F-4D97-AF65-F5344CB8AC3E}">
        <p14:creationId xmlns:p14="http://schemas.microsoft.com/office/powerpoint/2010/main" val="553515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5EF0A16-5BC1-40D0-8C0B-163395E7D3B3}" type="datetime1">
              <a:rPr lang="en-US" altLang="en-US" smtClean="0"/>
              <a:t>5/3/2023</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67C1D22-F7F1-4771-BE21-3DEA39DB164B}" type="slidenum">
              <a:rPr lang="en-US" altLang="en-US"/>
              <a:pPr>
                <a:defRPr/>
              </a:pPr>
              <a:t>‹#›</a:t>
            </a:fld>
            <a:endParaRPr lang="en-US" altLang="en-US"/>
          </a:p>
        </p:txBody>
      </p:sp>
    </p:spTree>
    <p:extLst>
      <p:ext uri="{BB962C8B-B14F-4D97-AF65-F5344CB8AC3E}">
        <p14:creationId xmlns:p14="http://schemas.microsoft.com/office/powerpoint/2010/main" val="2601041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2652509-D185-43BE-8AA5-3198A55A4711}" type="datetime1">
              <a:rPr lang="en-US" altLang="en-US" smtClean="0"/>
              <a:t>5/3/2023</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EF0C099-BD61-42DA-97EE-A6F193FBCCB1}" type="slidenum">
              <a:rPr lang="en-US" altLang="en-US"/>
              <a:pPr>
                <a:defRPr/>
              </a:pPr>
              <a:t>‹#›</a:t>
            </a:fld>
            <a:endParaRPr lang="en-US" altLang="en-US"/>
          </a:p>
        </p:txBody>
      </p:sp>
    </p:spTree>
    <p:extLst>
      <p:ext uri="{BB962C8B-B14F-4D97-AF65-F5344CB8AC3E}">
        <p14:creationId xmlns:p14="http://schemas.microsoft.com/office/powerpoint/2010/main" val="3916903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6167663-A83D-4151-A5EE-8B4082988086}" type="datetime1">
              <a:rPr lang="en-US" altLang="en-US" smtClean="0"/>
              <a:t>5/3/2023</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D825F8-0693-4E7E-BA95-BBF0047DA05E}" type="slidenum">
              <a:rPr lang="en-US" altLang="en-US"/>
              <a:pPr>
                <a:defRPr/>
              </a:pPr>
              <a:t>‹#›</a:t>
            </a:fld>
            <a:endParaRPr lang="en-US" altLang="en-US"/>
          </a:p>
        </p:txBody>
      </p:sp>
    </p:spTree>
    <p:extLst>
      <p:ext uri="{BB962C8B-B14F-4D97-AF65-F5344CB8AC3E}">
        <p14:creationId xmlns:p14="http://schemas.microsoft.com/office/powerpoint/2010/main" val="2200574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defRPr>
            </a:lvl1pPr>
          </a:lstStyle>
          <a:p>
            <a:pPr>
              <a:defRPr/>
            </a:pPr>
            <a:fld id="{1857797D-AF1D-473F-A65D-190FD04551FA}" type="datetime1">
              <a:rPr lang="en-US" altLang="en-US" smtClean="0"/>
              <a:t>5/3/2023</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B8F579F-6F8A-4E3E-9019-D8F7A01CB7F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1"/>
          </a:solidFill>
          <a:latin typeface="Calibri" panose="020F0502020204030204" pitchFamily="34"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8" Type="http://schemas.openxmlformats.org/officeDocument/2006/relationships/hyperlink" Target="http://www.adrcentru.md/" TargetMode="External"/><Relationship Id="rId3" Type="http://schemas.openxmlformats.org/officeDocument/2006/relationships/image" Target="../media/image1.png"/><Relationship Id="rId7" Type="http://schemas.openxmlformats.org/officeDocument/2006/relationships/hyperlink" Target="http://www.adrnord.md/"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www.ondrl.gov.md/" TargetMode="External"/><Relationship Id="rId11" Type="http://schemas.openxmlformats.org/officeDocument/2006/relationships/hyperlink" Target="http://www.satuleuropean.gov.md/" TargetMode="External"/><Relationship Id="rId5" Type="http://schemas.openxmlformats.org/officeDocument/2006/relationships/hyperlink" Target="http://www.midr.gov.md/" TargetMode="External"/><Relationship Id="rId10" Type="http://schemas.openxmlformats.org/officeDocument/2006/relationships/hyperlink" Target="http://www.adrgagauzia.md/" TargetMode="External"/><Relationship Id="rId4" Type="http://schemas.openxmlformats.org/officeDocument/2006/relationships/image" Target="../media/image2.png"/><Relationship Id="rId9" Type="http://schemas.openxmlformats.org/officeDocument/2006/relationships/hyperlink" Target="http://www.adrsud.md/"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a:t>
            </a:fld>
            <a:endParaRPr lang="en-US" altLang="en-US" dirty="0"/>
          </a:p>
        </p:txBody>
      </p:sp>
      <p:sp>
        <p:nvSpPr>
          <p:cNvPr id="28" name="Rectangle 1"/>
          <p:cNvSpPr>
            <a:spLocks noChangeArrowheads="1"/>
          </p:cNvSpPr>
          <p:nvPr/>
        </p:nvSpPr>
        <p:spPr bwMode="auto">
          <a:xfrm>
            <a:off x="1720510" y="1749901"/>
            <a:ext cx="597220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Concursul </a:t>
            </a:r>
            <a:r>
              <a:rPr lang="ro-RO" sz="2400" b="1" dirty="0">
                <a:solidFill>
                  <a:schemeClr val="accent1">
                    <a:lumMod val="75000"/>
                  </a:schemeClr>
                </a:solidFill>
              </a:rPr>
              <a:t>de selectare a proiectelor de dezvoltare locală pentru </a:t>
            </a:r>
            <a:r>
              <a:rPr lang="ro-RO" sz="2400" b="1" dirty="0" smtClean="0">
                <a:solidFill>
                  <a:schemeClr val="accent1">
                    <a:lumMod val="75000"/>
                  </a:schemeClr>
                </a:solidFill>
              </a:rPr>
              <a:t>oferirea </a:t>
            </a:r>
            <a:r>
              <a:rPr lang="ro-RO" sz="2400" b="1" dirty="0">
                <a:solidFill>
                  <a:schemeClr val="accent1">
                    <a:lumMod val="75000"/>
                  </a:schemeClr>
                </a:solidFill>
              </a:rPr>
              <a:t>unor </a:t>
            </a:r>
            <a:r>
              <a:rPr lang="ro-RO" sz="2400" b="1" dirty="0" smtClean="0">
                <a:solidFill>
                  <a:schemeClr val="accent1">
                    <a:lumMod val="75000"/>
                  </a:schemeClr>
                </a:solidFill>
              </a:rPr>
              <a:t>granturi mici</a:t>
            </a:r>
            <a:endParaRPr lang="ru-RU" sz="2400" b="1" dirty="0">
              <a:solidFill>
                <a:schemeClr val="accent1">
                  <a:lumMod val="75000"/>
                </a:schemeClr>
              </a:solidFill>
            </a:endParaRPr>
          </a:p>
        </p:txBody>
      </p:sp>
      <p:sp>
        <p:nvSpPr>
          <p:cNvPr id="17" name="Rectangle 1"/>
          <p:cNvSpPr>
            <a:spLocks noChangeArrowheads="1"/>
          </p:cNvSpPr>
          <p:nvPr/>
        </p:nvSpPr>
        <p:spPr bwMode="auto">
          <a:xfrm>
            <a:off x="1286198" y="5653444"/>
            <a:ext cx="691276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600" dirty="0" smtClean="0"/>
              <a:t>Oficiul Național de Dezvoltare Regională și Locală</a:t>
            </a:r>
            <a:endParaRPr lang="ru-RU" sz="1600" dirty="0"/>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0" name="Rectangle 1"/>
          <p:cNvSpPr>
            <a:spLocks noChangeArrowheads="1"/>
          </p:cNvSpPr>
          <p:nvPr/>
        </p:nvSpPr>
        <p:spPr bwMode="auto">
          <a:xfrm>
            <a:off x="1634123" y="3050937"/>
            <a:ext cx="59722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2800" b="1" dirty="0" smtClean="0">
                <a:solidFill>
                  <a:schemeClr val="accent1">
                    <a:lumMod val="75000"/>
                  </a:schemeClr>
                </a:solidFill>
              </a:rPr>
              <a:t>”Satul European Expres-2023”</a:t>
            </a:r>
            <a:endParaRPr lang="ru-RU" sz="2800" b="1" dirty="0">
              <a:solidFill>
                <a:schemeClr val="accent1">
                  <a:lumMod val="75000"/>
                </a:schemeClr>
              </a:solidFill>
            </a:endParaRPr>
          </a:p>
        </p:txBody>
      </p:sp>
      <p:sp>
        <p:nvSpPr>
          <p:cNvPr id="11" name="Rectangle 1"/>
          <p:cNvSpPr>
            <a:spLocks noChangeArrowheads="1"/>
          </p:cNvSpPr>
          <p:nvPr/>
        </p:nvSpPr>
        <p:spPr bwMode="auto">
          <a:xfrm>
            <a:off x="1890445" y="4337308"/>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solidFill>
                  <a:schemeClr val="accent1">
                    <a:lumMod val="75000"/>
                  </a:schemeClr>
                </a:solidFill>
              </a:rPr>
              <a:t>02 – 16 Mai 2023</a:t>
            </a:r>
            <a:endParaRPr lang="ru-RU" sz="1800" b="1" dirty="0">
              <a:solidFill>
                <a:schemeClr val="accent1">
                  <a:lumMod val="75000"/>
                </a:schemeClr>
              </a:solidFill>
            </a:endParaRPr>
          </a:p>
        </p:txBody>
      </p:sp>
      <p:graphicFrame>
        <p:nvGraphicFramePr>
          <p:cNvPr id="12" name="Таблица 11"/>
          <p:cNvGraphicFramePr>
            <a:graphicFrameLocks noGrp="1"/>
          </p:cNvGraphicFramePr>
          <p:nvPr>
            <p:extLst>
              <p:ext uri="{D42A27DB-BD31-4B8C-83A1-F6EECF244321}">
                <p14:modId xmlns:p14="http://schemas.microsoft.com/office/powerpoint/2010/main" val="3071383239"/>
              </p:ext>
            </p:extLst>
          </p:nvPr>
        </p:nvGraphicFramePr>
        <p:xfrm>
          <a:off x="2571194" y="4790628"/>
          <a:ext cx="4342776" cy="862816"/>
        </p:xfrm>
        <a:graphic>
          <a:graphicData uri="http://schemas.openxmlformats.org/drawingml/2006/table">
            <a:tbl>
              <a:tblPr firstRow="1" firstCol="1" bandRow="1">
                <a:tableStyleId>{5C22544A-7EE6-4342-B048-85BDC9FD1C3A}</a:tableStyleId>
              </a:tblPr>
              <a:tblGrid>
                <a:gridCol w="4342776"/>
              </a:tblGrid>
              <a:tr h="862816">
                <a:tc>
                  <a:txBody>
                    <a:bodyPr/>
                    <a:lstStyle/>
                    <a:p>
                      <a:pPr algn="ctr">
                        <a:lnSpc>
                          <a:spcPct val="106000"/>
                        </a:lnSpc>
                        <a:spcBef>
                          <a:spcPts val="600"/>
                        </a:spcBef>
                        <a:spcAft>
                          <a:spcPts val="600"/>
                        </a:spcAft>
                      </a:pPr>
                      <a:r>
                        <a:rPr lang="ro-MO" sz="1600" dirty="0">
                          <a:solidFill>
                            <a:srgbClr val="008000"/>
                          </a:solidFill>
                          <a:effectLst/>
                        </a:rPr>
                        <a:t>e-mail: </a:t>
                      </a:r>
                      <a:r>
                        <a:rPr lang="ro-MO" sz="1600" u="sng" dirty="0">
                          <a:solidFill>
                            <a:srgbClr val="008000"/>
                          </a:solidFill>
                          <a:effectLst/>
                        </a:rPr>
                        <a:t>office@ondrl.gov.md</a:t>
                      </a:r>
                      <a:endParaRPr lang="ru-RU" sz="1600" dirty="0">
                        <a:solidFill>
                          <a:srgbClr val="008000"/>
                        </a:solidFill>
                        <a:effectLst/>
                      </a:endParaRPr>
                    </a:p>
                    <a:p>
                      <a:pPr algn="ctr">
                        <a:lnSpc>
                          <a:spcPct val="106000"/>
                        </a:lnSpc>
                        <a:spcBef>
                          <a:spcPts val="600"/>
                        </a:spcBef>
                        <a:spcAft>
                          <a:spcPts val="600"/>
                        </a:spcAft>
                      </a:pPr>
                      <a:r>
                        <a:rPr lang="ro-MO" sz="1600" dirty="0">
                          <a:solidFill>
                            <a:srgbClr val="008000"/>
                          </a:solidFill>
                          <a:effectLst/>
                        </a:rPr>
                        <a:t>tel.: 022-27-91-22</a:t>
                      </a:r>
                      <a:endParaRPr lang="ru-RU" sz="1600" dirty="0">
                        <a:solidFill>
                          <a:srgbClr val="008000"/>
                        </a:solidFill>
                        <a:effectLst/>
                        <a:latin typeface="Calibri"/>
                        <a:ea typeface="Calibri"/>
                        <a:cs typeface="Times New Roman"/>
                      </a:endParaRPr>
                    </a:p>
                  </a:txBody>
                  <a:tcPr marL="68580" marR="68580" marT="0" marB="0" anchor="ctr">
                    <a:solidFill>
                      <a:srgbClr val="FFFF00"/>
                    </a:solidFill>
                  </a:tcPr>
                </a:tc>
              </a:tr>
            </a:tbl>
          </a:graphicData>
        </a:graphic>
      </p:graphicFrame>
    </p:spTree>
    <p:extLst>
      <p:ext uri="{BB962C8B-B14F-4D97-AF65-F5344CB8AC3E}">
        <p14:creationId xmlns:p14="http://schemas.microsoft.com/office/powerpoint/2010/main" val="11047823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10</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4" name="Rectangle 1"/>
          <p:cNvSpPr>
            <a:spLocks noChangeArrowheads="1"/>
          </p:cNvSpPr>
          <p:nvPr/>
        </p:nvSpPr>
        <p:spPr bwMode="auto">
          <a:xfrm>
            <a:off x="683568" y="2420888"/>
            <a:ext cx="7992888" cy="2714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ts val="0"/>
              </a:spcBef>
              <a:spcAft>
                <a:spcPts val="1200"/>
              </a:spcAft>
              <a:buNone/>
            </a:pPr>
            <a:r>
              <a:rPr lang="ro-MO" sz="1600" b="1" u="sng" dirty="0" smtClean="0">
                <a:solidFill>
                  <a:srgbClr val="00B050"/>
                </a:solidFill>
              </a:rPr>
              <a:t>APLICANȚI ELIGIBILI:</a:t>
            </a:r>
          </a:p>
          <a:p>
            <a:pPr>
              <a:spcBef>
                <a:spcPts val="0"/>
              </a:spcBef>
              <a:spcAft>
                <a:spcPts val="1200"/>
              </a:spcAft>
              <a:buNone/>
            </a:pPr>
            <a:r>
              <a:rPr lang="ro-RO" sz="1600" dirty="0" smtClean="0"/>
              <a:t>• </a:t>
            </a:r>
            <a:r>
              <a:rPr lang="ro-RO" sz="1400" dirty="0" smtClean="0"/>
              <a:t>APL-I</a:t>
            </a:r>
            <a:r>
              <a:rPr lang="ro-RO" sz="1400" dirty="0"/>
              <a:t>,</a:t>
            </a:r>
            <a:r>
              <a:rPr lang="ro-RO" sz="1400" dirty="0" smtClean="0"/>
              <a:t> </a:t>
            </a:r>
            <a:r>
              <a:rPr lang="ro-MO" sz="1400" dirty="0"/>
              <a:t>cu condiția </a:t>
            </a:r>
            <a:r>
              <a:rPr lang="ro-MO" sz="1400" dirty="0" smtClean="0"/>
              <a:t>deținerii legale a </a:t>
            </a:r>
            <a:r>
              <a:rPr lang="ro-MO" sz="1400" dirty="0"/>
              <a:t>bunului imobil în/pe care se efectuează </a:t>
            </a:r>
            <a:r>
              <a:rPr lang="ro-MO" sz="1400" dirty="0" smtClean="0"/>
              <a:t>investiția</a:t>
            </a:r>
            <a:endParaRPr lang="ru-RU" sz="1400" dirty="0"/>
          </a:p>
          <a:p>
            <a:pPr>
              <a:spcBef>
                <a:spcPts val="0"/>
              </a:spcBef>
              <a:spcAft>
                <a:spcPts val="1200"/>
              </a:spcAft>
              <a:buNone/>
            </a:pPr>
            <a:r>
              <a:rPr lang="ro-MO" sz="1600" b="1" u="sng" dirty="0" smtClean="0">
                <a:solidFill>
                  <a:srgbClr val="FF0000"/>
                </a:solidFill>
              </a:rPr>
              <a:t>APLICANȚI NE-ELIGIBILI:</a:t>
            </a:r>
            <a:endParaRPr lang="ro-MO" sz="1600" b="1" u="sng" dirty="0">
              <a:solidFill>
                <a:srgbClr val="FF0000"/>
              </a:solidFill>
            </a:endParaRPr>
          </a:p>
          <a:p>
            <a:pPr>
              <a:buNone/>
            </a:pPr>
            <a:r>
              <a:rPr lang="ro-RO" sz="1400" dirty="0"/>
              <a:t>• </a:t>
            </a:r>
            <a:r>
              <a:rPr lang="ro-RO" sz="1400" dirty="0" smtClean="0"/>
              <a:t>entitățile </a:t>
            </a:r>
            <a:r>
              <a:rPr lang="ro-RO" sz="1400" dirty="0"/>
              <a:t>ce nu au asigurat durabilitatea și cofinanțarea asumată a proiectelor finanțate anterior din FNDRL, precum și în cadrul altor proiecte cu finanțare externă </a:t>
            </a:r>
            <a:r>
              <a:rPr lang="ro-RO" sz="1400" dirty="0" smtClean="0"/>
              <a:t>(t=3 </a:t>
            </a:r>
            <a:r>
              <a:rPr lang="ro-RO" sz="1400" dirty="0"/>
              <a:t>ani); </a:t>
            </a:r>
            <a:endParaRPr lang="ru-RU" sz="1400" dirty="0"/>
          </a:p>
          <a:p>
            <a:pPr>
              <a:buNone/>
            </a:pPr>
            <a:r>
              <a:rPr lang="ro-RO" sz="1400" dirty="0"/>
              <a:t>• </a:t>
            </a:r>
            <a:r>
              <a:rPr lang="ro-RO" sz="1400" dirty="0" smtClean="0"/>
              <a:t>entitățile </a:t>
            </a:r>
            <a:r>
              <a:rPr lang="ro-RO" sz="1400" dirty="0"/>
              <a:t>și partenerii acestora, ai căror conducători sunt subiectul unui litigiu aflat spre examinare în instanțe judecătorești, ce ține de obiectul investiției;</a:t>
            </a:r>
            <a:endParaRPr lang="ru-RU" sz="1400" dirty="0"/>
          </a:p>
          <a:p>
            <a:pPr>
              <a:buNone/>
            </a:pPr>
            <a:r>
              <a:rPr lang="ro-RO" sz="1400" dirty="0"/>
              <a:t>• </a:t>
            </a:r>
            <a:r>
              <a:rPr lang="ro-RO" sz="1400" dirty="0" smtClean="0"/>
              <a:t>entitățile </a:t>
            </a:r>
            <a:r>
              <a:rPr lang="ro-RO" sz="1400" dirty="0"/>
              <a:t>și partenerii acestora, ai căror conducători au antecedente penale nestinse, relevante obiectului </a:t>
            </a:r>
            <a:r>
              <a:rPr lang="ro-RO" sz="1400" dirty="0" smtClean="0"/>
              <a:t>investiției.</a:t>
            </a:r>
            <a:endParaRPr lang="ru-RU" sz="1400" dirty="0"/>
          </a:p>
        </p:txBody>
      </p:sp>
      <p:sp>
        <p:nvSpPr>
          <p:cNvPr id="10" name="Rectangle 1"/>
          <p:cNvSpPr>
            <a:spLocks noChangeArrowheads="1"/>
          </p:cNvSpPr>
          <p:nvPr/>
        </p:nvSpPr>
        <p:spPr bwMode="auto">
          <a:xfrm>
            <a:off x="1614304" y="1730425"/>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1.5 Eligibilitatea </a:t>
            </a:r>
            <a:r>
              <a:rPr lang="ro-MO" sz="1800" b="1" dirty="0" err="1" smtClean="0"/>
              <a:t>aplicanților</a:t>
            </a:r>
            <a:endParaRPr lang="ru-RU" sz="1800" b="1" dirty="0"/>
          </a:p>
        </p:txBody>
      </p:sp>
    </p:spTree>
    <p:extLst>
      <p:ext uri="{BB962C8B-B14F-4D97-AF65-F5344CB8AC3E}">
        <p14:creationId xmlns:p14="http://schemas.microsoft.com/office/powerpoint/2010/main" val="11448276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11</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4" name="Rectangle 1"/>
          <p:cNvSpPr>
            <a:spLocks noChangeArrowheads="1"/>
          </p:cNvSpPr>
          <p:nvPr/>
        </p:nvSpPr>
        <p:spPr bwMode="auto">
          <a:xfrm>
            <a:off x="683568" y="2564904"/>
            <a:ext cx="7992888" cy="1735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ts val="0"/>
              </a:spcBef>
              <a:spcAft>
                <a:spcPts val="1200"/>
              </a:spcAft>
              <a:buNone/>
            </a:pPr>
            <a:r>
              <a:rPr lang="ro-MO" sz="1600" b="1" u="sng" dirty="0" smtClean="0">
                <a:solidFill>
                  <a:srgbClr val="00B050"/>
                </a:solidFill>
              </a:rPr>
              <a:t>COSTURI ELIGIBILE:</a:t>
            </a:r>
          </a:p>
          <a:p>
            <a:r>
              <a:rPr lang="ro-RO" sz="1600" dirty="0" smtClean="0"/>
              <a:t> </a:t>
            </a:r>
            <a:r>
              <a:rPr lang="ro-RO" sz="1400" dirty="0" smtClean="0"/>
              <a:t>cheltuielile </a:t>
            </a:r>
            <a:r>
              <a:rPr lang="ro-RO" sz="1400" dirty="0"/>
              <a:t>pentru executarea lucrărilor de construcție în conformitate cu documentația tehnică de proiect, achiziționate în condițiile legii; </a:t>
            </a:r>
            <a:endParaRPr lang="ru-RU" sz="1400" dirty="0"/>
          </a:p>
          <a:p>
            <a:r>
              <a:rPr lang="ro-RO" sz="1400" dirty="0" smtClean="0"/>
              <a:t> costurile </a:t>
            </a:r>
            <a:r>
              <a:rPr lang="ro-RO" sz="1400" dirty="0"/>
              <a:t>pentru supravegherea tehnică a lucrărilor achiziționate; </a:t>
            </a:r>
            <a:endParaRPr lang="ru-RU" sz="1400" dirty="0"/>
          </a:p>
          <a:p>
            <a:r>
              <a:rPr lang="ro-RO" sz="1400" dirty="0" smtClean="0"/>
              <a:t> costurile </a:t>
            </a:r>
            <a:r>
              <a:rPr lang="ro-RO" sz="1400" dirty="0"/>
              <a:t>pentru achiziționarea de echipament nou, conform bugetului proiectului pe categorii de costuri (notei explicative a bugetului), cu condiția ca acestea să corespundă prețurilor pieței). </a:t>
            </a:r>
            <a:endParaRPr lang="ru-RU" sz="1400" dirty="0"/>
          </a:p>
        </p:txBody>
      </p:sp>
      <p:sp>
        <p:nvSpPr>
          <p:cNvPr id="10" name="Rectangle 1"/>
          <p:cNvSpPr>
            <a:spLocks noChangeArrowheads="1"/>
          </p:cNvSpPr>
          <p:nvPr/>
        </p:nvSpPr>
        <p:spPr bwMode="auto">
          <a:xfrm>
            <a:off x="1627061" y="1892916"/>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1.6 Eligibilitatea costurilor</a:t>
            </a:r>
            <a:endParaRPr lang="ru-RU" sz="1800" b="1" dirty="0"/>
          </a:p>
        </p:txBody>
      </p:sp>
    </p:spTree>
    <p:extLst>
      <p:ext uri="{BB962C8B-B14F-4D97-AF65-F5344CB8AC3E}">
        <p14:creationId xmlns:p14="http://schemas.microsoft.com/office/powerpoint/2010/main" val="4415419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12</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4" name="Rectangle 1"/>
          <p:cNvSpPr>
            <a:spLocks noChangeArrowheads="1"/>
          </p:cNvSpPr>
          <p:nvPr/>
        </p:nvSpPr>
        <p:spPr bwMode="auto">
          <a:xfrm>
            <a:off x="683568" y="2276872"/>
            <a:ext cx="7992888"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ts val="0"/>
              </a:spcBef>
              <a:spcAft>
                <a:spcPts val="1200"/>
              </a:spcAft>
              <a:buNone/>
            </a:pPr>
            <a:r>
              <a:rPr lang="ro-MO" sz="1600" b="1" u="sng" dirty="0" smtClean="0">
                <a:solidFill>
                  <a:srgbClr val="FF0000"/>
                </a:solidFill>
              </a:rPr>
              <a:t>COSTURI NE-ELIGIBILE:</a:t>
            </a:r>
          </a:p>
          <a:p>
            <a:r>
              <a:rPr lang="ro-RO" sz="1400" dirty="0" smtClean="0"/>
              <a:t> costurile </a:t>
            </a:r>
            <a:r>
              <a:rPr lang="ro-RO" sz="1400" dirty="0"/>
              <a:t>pentru asistența tehnică cu privire la crearea și dezvoltarea serviciilor publice de gospodărie comunală; </a:t>
            </a:r>
            <a:endParaRPr lang="ru-RU" sz="1400" dirty="0"/>
          </a:p>
          <a:p>
            <a:r>
              <a:rPr lang="ro-RO" sz="1400" dirty="0" smtClean="0"/>
              <a:t> sponsorizările </a:t>
            </a:r>
            <a:r>
              <a:rPr lang="ro-RO" sz="1400" dirty="0"/>
              <a:t>individuale pentru participare la conferințe sau congrese; </a:t>
            </a:r>
            <a:endParaRPr lang="ru-RU" sz="1400" dirty="0"/>
          </a:p>
          <a:p>
            <a:r>
              <a:rPr lang="ro-RO" sz="1400" dirty="0" smtClean="0"/>
              <a:t> datoriile </a:t>
            </a:r>
            <a:r>
              <a:rPr lang="ro-RO" sz="1400" dirty="0"/>
              <a:t>sau rezervele pentru pierderi; </a:t>
            </a:r>
            <a:endParaRPr lang="ru-RU" sz="1400" dirty="0"/>
          </a:p>
          <a:p>
            <a:r>
              <a:rPr lang="ro-RO" sz="1400" dirty="0" smtClean="0"/>
              <a:t> bursele </a:t>
            </a:r>
            <a:r>
              <a:rPr lang="ro-RO" sz="1400" dirty="0"/>
              <a:t>de studiu și/sau cursuri de specializare individuale; </a:t>
            </a:r>
            <a:endParaRPr lang="ru-RU" sz="1400" dirty="0"/>
          </a:p>
          <a:p>
            <a:r>
              <a:rPr lang="ro-RO" sz="1400" dirty="0" smtClean="0"/>
              <a:t> orice </a:t>
            </a:r>
            <a:r>
              <a:rPr lang="ro-RO" sz="1400" dirty="0"/>
              <a:t>acțiune de natură comercială generatoare de profit imediat pentru </a:t>
            </a:r>
            <a:r>
              <a:rPr lang="ro-RO" sz="1400" dirty="0" err="1"/>
              <a:t>aplicantul</a:t>
            </a:r>
            <a:r>
              <a:rPr lang="ro-RO" sz="1400" dirty="0"/>
              <a:t> la finanțare sau pentru partenerul de proiect; </a:t>
            </a:r>
            <a:endParaRPr lang="ru-RU" sz="1400" dirty="0"/>
          </a:p>
          <a:p>
            <a:r>
              <a:rPr lang="ro-RO" sz="1400" dirty="0" smtClean="0"/>
              <a:t> cumpărarea </a:t>
            </a:r>
            <a:r>
              <a:rPr lang="ro-RO" sz="1400" dirty="0"/>
              <a:t>de terenuri sau clădiri; </a:t>
            </a:r>
            <a:endParaRPr lang="ru-RU" sz="1400" dirty="0"/>
          </a:p>
          <a:p>
            <a:r>
              <a:rPr lang="ro-RO" sz="1400" dirty="0" smtClean="0"/>
              <a:t> creditele </a:t>
            </a:r>
            <a:r>
              <a:rPr lang="ro-RO" sz="1400" dirty="0"/>
              <a:t>părților terțe, amenzile și penalitățile;</a:t>
            </a:r>
            <a:endParaRPr lang="ru-RU" sz="1400" dirty="0"/>
          </a:p>
          <a:p>
            <a:r>
              <a:rPr lang="ro-MO" sz="1400" dirty="0" smtClean="0"/>
              <a:t> costurile </a:t>
            </a:r>
            <a:r>
              <a:rPr lang="ro-MO" sz="1400" dirty="0"/>
              <a:t>realizate anterior semnării contractului de </a:t>
            </a:r>
            <a:r>
              <a:rPr lang="ro-MO" sz="1400" dirty="0" smtClean="0"/>
              <a:t>finanțare</a:t>
            </a:r>
            <a:endParaRPr lang="ru-RU" sz="1400" dirty="0"/>
          </a:p>
          <a:p>
            <a:r>
              <a:rPr lang="ro-RO" sz="1400" dirty="0"/>
              <a:t> </a:t>
            </a:r>
            <a:r>
              <a:rPr lang="ro-RO" sz="1400" dirty="0" smtClean="0"/>
              <a:t>echipamentele </a:t>
            </a:r>
            <a:r>
              <a:rPr lang="ro-RO" sz="1400" dirty="0"/>
              <a:t>second-hand, dacă </a:t>
            </a:r>
            <a:r>
              <a:rPr lang="ro-RO" sz="1400" dirty="0" smtClean="0"/>
              <a:t>și sunt </a:t>
            </a:r>
            <a:r>
              <a:rPr lang="ro-RO" sz="1400" dirty="0"/>
              <a:t>achiziționate în scopul proiectului;</a:t>
            </a:r>
            <a:endParaRPr lang="ru-RU" sz="1400" dirty="0"/>
          </a:p>
          <a:p>
            <a:r>
              <a:rPr lang="ro-RO" sz="1400" dirty="0" smtClean="0"/>
              <a:t> costurile</a:t>
            </a:r>
            <a:r>
              <a:rPr lang="ro-MO" sz="1400" dirty="0" smtClean="0"/>
              <a:t> </a:t>
            </a:r>
            <a:r>
              <a:rPr lang="ro-MO" sz="1400" dirty="0"/>
              <a:t>specificate în capitolele 8, 9 și 12 din devizele </a:t>
            </a:r>
            <a:r>
              <a:rPr lang="ro-MO" sz="1400" dirty="0" smtClean="0"/>
              <a:t>generale (organizarea și întreținerea șantierelor de construcție, supravegherea de autor, avizări, </a:t>
            </a:r>
            <a:r>
              <a:rPr lang="ro-MO" sz="1400" dirty="0" err="1" smtClean="0"/>
              <a:t>etc</a:t>
            </a:r>
            <a:r>
              <a:rPr lang="ro-MO" sz="1400" dirty="0" smtClean="0"/>
              <a:t>).</a:t>
            </a:r>
            <a:endParaRPr lang="ru-RU" sz="1400" dirty="0"/>
          </a:p>
        </p:txBody>
      </p:sp>
      <p:sp>
        <p:nvSpPr>
          <p:cNvPr id="10" name="Rectangle 1"/>
          <p:cNvSpPr>
            <a:spLocks noChangeArrowheads="1"/>
          </p:cNvSpPr>
          <p:nvPr/>
        </p:nvSpPr>
        <p:spPr bwMode="auto">
          <a:xfrm>
            <a:off x="1614304" y="1730425"/>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1.6 Eligibilitatea costurilor</a:t>
            </a:r>
            <a:endParaRPr lang="ru-RU" sz="1800" b="1" dirty="0"/>
          </a:p>
        </p:txBody>
      </p:sp>
    </p:spTree>
    <p:extLst>
      <p:ext uri="{BB962C8B-B14F-4D97-AF65-F5344CB8AC3E}">
        <p14:creationId xmlns:p14="http://schemas.microsoft.com/office/powerpoint/2010/main" val="26976798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13</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4" name="Rectangle 1"/>
          <p:cNvSpPr>
            <a:spLocks noChangeArrowheads="1"/>
          </p:cNvSpPr>
          <p:nvPr/>
        </p:nvSpPr>
        <p:spPr bwMode="auto">
          <a:xfrm>
            <a:off x="683568" y="2924944"/>
            <a:ext cx="8280920" cy="3139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ts val="0"/>
              </a:spcBef>
              <a:spcAft>
                <a:spcPts val="1200"/>
              </a:spcAft>
              <a:buNone/>
            </a:pPr>
            <a:r>
              <a:rPr lang="ro-MO" sz="1600" dirty="0" smtClean="0"/>
              <a:t>• Aprobare: 			</a:t>
            </a:r>
            <a:r>
              <a:rPr lang="ro-MO" sz="1600" b="1" dirty="0" smtClean="0">
                <a:solidFill>
                  <a:srgbClr val="FF0000"/>
                </a:solidFill>
              </a:rPr>
              <a:t>notă de concept</a:t>
            </a:r>
          </a:p>
          <a:p>
            <a:pPr>
              <a:spcBef>
                <a:spcPts val="0"/>
              </a:spcBef>
              <a:spcAft>
                <a:spcPts val="1200"/>
              </a:spcAft>
              <a:buNone/>
            </a:pPr>
            <a:r>
              <a:rPr lang="ro-MO" sz="1600" dirty="0" smtClean="0"/>
              <a:t>• Alocații FNDRL:			</a:t>
            </a:r>
            <a:r>
              <a:rPr lang="ro-MO" sz="1600" b="1" dirty="0" err="1" smtClean="0">
                <a:solidFill>
                  <a:srgbClr val="FF0000"/>
                </a:solidFill>
              </a:rPr>
              <a:t>pînă</a:t>
            </a:r>
            <a:r>
              <a:rPr lang="ro-MO" sz="1600" b="1" dirty="0" smtClean="0">
                <a:solidFill>
                  <a:srgbClr val="FF0000"/>
                </a:solidFill>
              </a:rPr>
              <a:t> la 450.000, 00 lei (100%)</a:t>
            </a:r>
          </a:p>
          <a:p>
            <a:pPr>
              <a:spcBef>
                <a:spcPts val="0"/>
              </a:spcBef>
              <a:spcAft>
                <a:spcPts val="1200"/>
              </a:spcAft>
              <a:buNone/>
            </a:pPr>
            <a:r>
              <a:rPr lang="ro-MO" sz="1600" dirty="0"/>
              <a:t>• </a:t>
            </a:r>
            <a:r>
              <a:rPr lang="ro-MO" sz="1600" dirty="0" smtClean="0"/>
              <a:t>Contribuția APL: 			</a:t>
            </a:r>
            <a:r>
              <a:rPr lang="ro-MO" sz="1600" b="1" dirty="0" smtClean="0">
                <a:solidFill>
                  <a:srgbClr val="FF0000"/>
                </a:solidFill>
              </a:rPr>
              <a:t>0,00 lei</a:t>
            </a:r>
            <a:endParaRPr lang="ro-MO" sz="1600" b="1" dirty="0">
              <a:solidFill>
                <a:srgbClr val="FF0000"/>
              </a:solidFill>
            </a:endParaRPr>
          </a:p>
          <a:p>
            <a:pPr>
              <a:spcBef>
                <a:spcPts val="0"/>
              </a:spcBef>
              <a:spcAft>
                <a:spcPts val="1200"/>
              </a:spcAft>
              <a:buNone/>
            </a:pPr>
            <a:r>
              <a:rPr lang="ro-MO" sz="1600" dirty="0"/>
              <a:t>• </a:t>
            </a:r>
            <a:r>
              <a:rPr lang="ro-MO" sz="1600" dirty="0" smtClean="0"/>
              <a:t>Documentația tehnică și de deviz: 	</a:t>
            </a:r>
            <a:r>
              <a:rPr lang="ro-MO" sz="1600" b="1" dirty="0" smtClean="0">
                <a:solidFill>
                  <a:srgbClr val="FF0000"/>
                </a:solidFill>
              </a:rPr>
              <a:t>post-aprobare a proiectului</a:t>
            </a:r>
            <a:endParaRPr lang="ro-MO" sz="1600" b="1" dirty="0">
              <a:solidFill>
                <a:srgbClr val="FF0000"/>
              </a:solidFill>
            </a:endParaRPr>
          </a:p>
          <a:p>
            <a:pPr>
              <a:spcBef>
                <a:spcPts val="0"/>
              </a:spcBef>
              <a:spcAft>
                <a:spcPts val="1200"/>
              </a:spcAft>
              <a:buNone/>
            </a:pPr>
            <a:r>
              <a:rPr lang="ro-MO" sz="1600" dirty="0" smtClean="0"/>
              <a:t>• Achiziții publice: 			</a:t>
            </a:r>
            <a:r>
              <a:rPr lang="ro-MO" sz="1600" b="1" dirty="0" smtClean="0">
                <a:solidFill>
                  <a:srgbClr val="FF0000"/>
                </a:solidFill>
              </a:rPr>
              <a:t>proceduri de valoare mică </a:t>
            </a:r>
            <a:r>
              <a:rPr lang="ro-MO" sz="1400" i="1" dirty="0" smtClean="0"/>
              <a:t>(de la 01.07.2023)</a:t>
            </a:r>
            <a:endParaRPr lang="ro-MO" sz="1400" i="1" dirty="0"/>
          </a:p>
          <a:p>
            <a:pPr>
              <a:spcBef>
                <a:spcPts val="0"/>
              </a:spcBef>
              <a:spcAft>
                <a:spcPts val="1200"/>
              </a:spcAft>
              <a:buNone/>
            </a:pPr>
            <a:r>
              <a:rPr lang="ro-MO" sz="1600" dirty="0"/>
              <a:t>• </a:t>
            </a:r>
            <a:r>
              <a:rPr lang="ro-MO" sz="1600" dirty="0" smtClean="0"/>
              <a:t>Debursare: </a:t>
            </a:r>
            <a:r>
              <a:rPr lang="ro-MO" sz="1600" dirty="0"/>
              <a:t>		</a:t>
            </a:r>
            <a:r>
              <a:rPr lang="ro-MO" sz="1600" dirty="0" smtClean="0"/>
              <a:t>	</a:t>
            </a:r>
            <a:r>
              <a:rPr lang="ro-MO" sz="1600" b="1" dirty="0" smtClean="0">
                <a:solidFill>
                  <a:srgbClr val="FF0000"/>
                </a:solidFill>
              </a:rPr>
              <a:t>post-efect, după documentarea livrabilelor</a:t>
            </a:r>
          </a:p>
          <a:p>
            <a:pPr>
              <a:spcBef>
                <a:spcPts val="0"/>
              </a:spcBef>
              <a:spcAft>
                <a:spcPts val="1200"/>
              </a:spcAft>
              <a:buNone/>
            </a:pPr>
            <a:r>
              <a:rPr lang="ro-MO" sz="1600" dirty="0"/>
              <a:t>• Perioada de implementare</a:t>
            </a:r>
            <a:r>
              <a:rPr lang="ro-MO" sz="1600" dirty="0" smtClean="0"/>
              <a:t>:		</a:t>
            </a:r>
            <a:r>
              <a:rPr lang="ro-MO" sz="1600" b="1" dirty="0" err="1">
                <a:solidFill>
                  <a:srgbClr val="FF0000"/>
                </a:solidFill>
              </a:rPr>
              <a:t>pînă</a:t>
            </a:r>
            <a:r>
              <a:rPr lang="ro-MO" sz="1600" b="1" dirty="0">
                <a:solidFill>
                  <a:srgbClr val="FF0000"/>
                </a:solidFill>
              </a:rPr>
              <a:t> la 6 </a:t>
            </a:r>
            <a:r>
              <a:rPr lang="ro-MO" sz="1600" b="1" dirty="0" smtClean="0">
                <a:solidFill>
                  <a:srgbClr val="FF0000"/>
                </a:solidFill>
              </a:rPr>
              <a:t>luni, A-2023</a:t>
            </a:r>
            <a:endParaRPr lang="ro-MO" sz="1600" b="1" dirty="0">
              <a:solidFill>
                <a:srgbClr val="FF0000"/>
              </a:solidFill>
            </a:endParaRPr>
          </a:p>
          <a:p>
            <a:pPr>
              <a:spcBef>
                <a:spcPts val="0"/>
              </a:spcBef>
              <a:spcAft>
                <a:spcPts val="1200"/>
              </a:spcAft>
              <a:buNone/>
            </a:pPr>
            <a:endParaRPr lang="ro-MO" sz="1600" b="1" dirty="0">
              <a:solidFill>
                <a:srgbClr val="FF0000"/>
              </a:solidFill>
            </a:endParaRPr>
          </a:p>
        </p:txBody>
      </p:sp>
      <p:sp>
        <p:nvSpPr>
          <p:cNvPr id="10" name="Rectangle 1"/>
          <p:cNvSpPr>
            <a:spLocks noChangeArrowheads="1"/>
          </p:cNvSpPr>
          <p:nvPr/>
        </p:nvSpPr>
        <p:spPr bwMode="auto">
          <a:xfrm>
            <a:off x="1638004" y="1961257"/>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1.7 Condiții financiare</a:t>
            </a:r>
            <a:endParaRPr lang="ru-RU" sz="1800" b="1" dirty="0"/>
          </a:p>
        </p:txBody>
      </p:sp>
    </p:spTree>
    <p:extLst>
      <p:ext uri="{BB962C8B-B14F-4D97-AF65-F5344CB8AC3E}">
        <p14:creationId xmlns:p14="http://schemas.microsoft.com/office/powerpoint/2010/main" val="13525115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14</a:t>
            </a:fld>
            <a:endParaRPr lang="en-US" altLang="en-US"/>
          </a:p>
        </p:txBody>
      </p:sp>
      <p:sp>
        <p:nvSpPr>
          <p:cNvPr id="28" name="Rectangle 1"/>
          <p:cNvSpPr>
            <a:spLocks noChangeArrowheads="1"/>
          </p:cNvSpPr>
          <p:nvPr/>
        </p:nvSpPr>
        <p:spPr bwMode="auto">
          <a:xfrm>
            <a:off x="1903790" y="1340766"/>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Implementarea </a:t>
            </a:r>
            <a:r>
              <a:rPr lang="ro-RO" sz="2400" b="1" dirty="0" smtClean="0">
                <a:solidFill>
                  <a:schemeClr val="accent1">
                    <a:lumMod val="75000"/>
                  </a:schemeClr>
                </a:solidFill>
              </a:rPr>
              <a:t>proiectelor</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grpSp>
        <p:nvGrpSpPr>
          <p:cNvPr id="22" name="Группа 21"/>
          <p:cNvGrpSpPr/>
          <p:nvPr/>
        </p:nvGrpSpPr>
        <p:grpSpPr>
          <a:xfrm>
            <a:off x="1619673" y="1942030"/>
            <a:ext cx="6480719" cy="4224157"/>
            <a:chOff x="0" y="0"/>
            <a:chExt cx="4217365" cy="4788052"/>
          </a:xfrm>
        </p:grpSpPr>
        <p:sp>
          <p:nvSpPr>
            <p:cNvPr id="23" name="Прямоугольник 22"/>
            <p:cNvSpPr/>
            <p:nvPr/>
          </p:nvSpPr>
          <p:spPr>
            <a:xfrm>
              <a:off x="0" y="731520"/>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dirty="0">
                  <a:solidFill>
                    <a:schemeClr val="bg1"/>
                  </a:solidFill>
                  <a:effectLst/>
                  <a:ea typeface="Calibri"/>
                  <a:cs typeface="Times New Roman"/>
                </a:rPr>
                <a:t>Etapa 6. </a:t>
              </a:r>
              <a:r>
                <a:rPr lang="ro-MO" sz="1600" dirty="0">
                  <a:solidFill>
                    <a:schemeClr val="bg1"/>
                  </a:solidFill>
                  <a:effectLst/>
                  <a:ea typeface="Calibri"/>
                  <a:cs typeface="Times New Roman"/>
                </a:rPr>
                <a:t>Pregătirea și depunerea dosarului complet al proiectului</a:t>
              </a:r>
              <a:endParaRPr lang="ru-RU" sz="1600" dirty="0">
                <a:solidFill>
                  <a:schemeClr val="bg1"/>
                </a:solidFill>
                <a:effectLst/>
                <a:ea typeface="Calibri"/>
                <a:cs typeface="Times New Roman"/>
              </a:endParaRPr>
            </a:p>
          </p:txBody>
        </p:sp>
        <p:sp>
          <p:nvSpPr>
            <p:cNvPr id="24" name="Стрелка вниз 23"/>
            <p:cNvSpPr/>
            <p:nvPr/>
          </p:nvSpPr>
          <p:spPr>
            <a:xfrm>
              <a:off x="2026310" y="409651"/>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sz="1600"/>
            </a:p>
          </p:txBody>
        </p:sp>
        <p:sp>
          <p:nvSpPr>
            <p:cNvPr id="25" name="Прямоугольник 24"/>
            <p:cNvSpPr/>
            <p:nvPr/>
          </p:nvSpPr>
          <p:spPr>
            <a:xfrm>
              <a:off x="7315" y="1426464"/>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a:solidFill>
                    <a:schemeClr val="bg1"/>
                  </a:solidFill>
                  <a:effectLst/>
                  <a:ea typeface="Calibri"/>
                  <a:cs typeface="Times New Roman"/>
                </a:rPr>
                <a:t>Etapa 7.</a:t>
              </a:r>
              <a:r>
                <a:rPr lang="ro-MO" sz="1600">
                  <a:solidFill>
                    <a:schemeClr val="bg1"/>
                  </a:solidFill>
                  <a:effectLst/>
                  <a:ea typeface="Calibri"/>
                  <a:cs typeface="Times New Roman"/>
                </a:rPr>
                <a:t> Semnarea contractului de finanțare a proiectului</a:t>
              </a:r>
              <a:endParaRPr lang="ru-RU" sz="1600">
                <a:solidFill>
                  <a:schemeClr val="bg1"/>
                </a:solidFill>
                <a:effectLst/>
                <a:ea typeface="Calibri"/>
                <a:cs typeface="Times New Roman"/>
              </a:endParaRPr>
            </a:p>
          </p:txBody>
        </p:sp>
        <p:sp>
          <p:nvSpPr>
            <p:cNvPr id="27" name="Стрелка вниз 26"/>
            <p:cNvSpPr/>
            <p:nvPr/>
          </p:nvSpPr>
          <p:spPr>
            <a:xfrm>
              <a:off x="2026310" y="1821485"/>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sz="1600"/>
            </a:p>
          </p:txBody>
        </p:sp>
        <p:sp>
          <p:nvSpPr>
            <p:cNvPr id="29" name="Прямоугольник 28"/>
            <p:cNvSpPr/>
            <p:nvPr/>
          </p:nvSpPr>
          <p:spPr>
            <a:xfrm>
              <a:off x="7315" y="2143353"/>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a:solidFill>
                    <a:schemeClr val="bg1"/>
                  </a:solidFill>
                  <a:effectLst/>
                  <a:ea typeface="Calibri"/>
                  <a:cs typeface="Times New Roman"/>
                </a:rPr>
                <a:t>Etapa 8.</a:t>
              </a:r>
              <a:r>
                <a:rPr lang="ro-MO" sz="1600">
                  <a:solidFill>
                    <a:schemeClr val="bg1"/>
                  </a:solidFill>
                  <a:effectLst/>
                  <a:ea typeface="Calibri"/>
                  <a:cs typeface="Times New Roman"/>
                </a:rPr>
                <a:t> Atribuirea contractelor de achiziții publice</a:t>
              </a:r>
              <a:endParaRPr lang="ru-RU" sz="1600">
                <a:solidFill>
                  <a:schemeClr val="bg1"/>
                </a:solidFill>
                <a:effectLst/>
                <a:ea typeface="Calibri"/>
                <a:cs typeface="Times New Roman"/>
              </a:endParaRPr>
            </a:p>
          </p:txBody>
        </p:sp>
        <p:sp>
          <p:nvSpPr>
            <p:cNvPr id="30" name="Стрелка вниз 29"/>
            <p:cNvSpPr/>
            <p:nvPr/>
          </p:nvSpPr>
          <p:spPr>
            <a:xfrm>
              <a:off x="2026310" y="2560320"/>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sz="1600"/>
            </a:p>
          </p:txBody>
        </p:sp>
        <p:sp>
          <p:nvSpPr>
            <p:cNvPr id="31" name="Прямоугольник 30"/>
            <p:cNvSpPr/>
            <p:nvPr/>
          </p:nvSpPr>
          <p:spPr>
            <a:xfrm>
              <a:off x="7315" y="2904134"/>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a:solidFill>
                    <a:schemeClr val="bg1"/>
                  </a:solidFill>
                  <a:effectLst/>
                  <a:ea typeface="Calibri"/>
                  <a:cs typeface="Times New Roman"/>
                </a:rPr>
                <a:t>Etapa 9.</a:t>
              </a:r>
              <a:r>
                <a:rPr lang="ro-MO" sz="1600">
                  <a:solidFill>
                    <a:schemeClr val="bg1"/>
                  </a:solidFill>
                  <a:effectLst/>
                  <a:ea typeface="Calibri"/>
                  <a:cs typeface="Times New Roman"/>
                </a:rPr>
                <a:t> Realizarea lucrărilor/serviciilor/bunurilor</a:t>
              </a:r>
              <a:endParaRPr lang="ru-RU" sz="1600">
                <a:solidFill>
                  <a:schemeClr val="bg1"/>
                </a:solidFill>
                <a:effectLst/>
                <a:ea typeface="Calibri"/>
                <a:cs typeface="Times New Roman"/>
              </a:endParaRPr>
            </a:p>
          </p:txBody>
        </p:sp>
        <p:sp>
          <p:nvSpPr>
            <p:cNvPr id="32" name="Прямоугольник 31"/>
            <p:cNvSpPr/>
            <p:nvPr/>
          </p:nvSpPr>
          <p:spPr>
            <a:xfrm>
              <a:off x="7315" y="0"/>
              <a:ext cx="4210050" cy="311150"/>
            </a:xfrm>
            <a:prstGeom prst="rect">
              <a:avLst/>
            </a:prstGeom>
            <a:solidFill>
              <a:schemeClr val="tx2">
                <a:lumMod val="20000"/>
                <a:lumOff val="80000"/>
              </a:schemeClr>
            </a:solidFill>
            <a:ln w="9525">
              <a:prstDash val="dash"/>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dirty="0">
                  <a:effectLst/>
                  <a:ea typeface="Calibri"/>
                  <a:cs typeface="Times New Roman"/>
                </a:rPr>
                <a:t>Aprobarea DUP</a:t>
              </a:r>
              <a:endParaRPr lang="ru-RU" sz="1600" dirty="0">
                <a:effectLst/>
                <a:ea typeface="Calibri"/>
                <a:cs typeface="Times New Roman"/>
              </a:endParaRPr>
            </a:p>
          </p:txBody>
        </p:sp>
        <p:sp>
          <p:nvSpPr>
            <p:cNvPr id="33" name="Стрелка вниз 32"/>
            <p:cNvSpPr/>
            <p:nvPr/>
          </p:nvSpPr>
          <p:spPr>
            <a:xfrm>
              <a:off x="2026310" y="1133856"/>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sz="1600"/>
            </a:p>
          </p:txBody>
        </p:sp>
        <p:sp>
          <p:nvSpPr>
            <p:cNvPr id="34" name="Стрелка вниз 33"/>
            <p:cNvSpPr/>
            <p:nvPr/>
          </p:nvSpPr>
          <p:spPr>
            <a:xfrm>
              <a:off x="2026310" y="3328416"/>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sz="1600"/>
            </a:p>
          </p:txBody>
        </p:sp>
        <p:sp>
          <p:nvSpPr>
            <p:cNvPr id="35" name="Прямоугольник 34"/>
            <p:cNvSpPr/>
            <p:nvPr/>
          </p:nvSpPr>
          <p:spPr>
            <a:xfrm>
              <a:off x="7315" y="3679545"/>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a:solidFill>
                    <a:schemeClr val="bg1"/>
                  </a:solidFill>
                  <a:effectLst/>
                  <a:ea typeface="Calibri"/>
                  <a:cs typeface="Times New Roman"/>
                </a:rPr>
                <a:t>Etapa 10.</a:t>
              </a:r>
              <a:r>
                <a:rPr lang="ro-MO" sz="1600">
                  <a:solidFill>
                    <a:schemeClr val="bg1"/>
                  </a:solidFill>
                  <a:effectLst/>
                  <a:ea typeface="Calibri"/>
                  <a:cs typeface="Times New Roman"/>
                </a:rPr>
                <a:t> Finalizarea proiectului</a:t>
              </a:r>
              <a:endParaRPr lang="ru-RU" sz="1600">
                <a:solidFill>
                  <a:schemeClr val="bg1"/>
                </a:solidFill>
                <a:effectLst/>
                <a:ea typeface="Calibri"/>
                <a:cs typeface="Times New Roman"/>
              </a:endParaRPr>
            </a:p>
          </p:txBody>
        </p:sp>
        <p:sp>
          <p:nvSpPr>
            <p:cNvPr id="36" name="Стрелка вниз 35"/>
            <p:cNvSpPr/>
            <p:nvPr/>
          </p:nvSpPr>
          <p:spPr>
            <a:xfrm>
              <a:off x="2026310" y="4103827"/>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sz="1600"/>
            </a:p>
          </p:txBody>
        </p:sp>
        <p:sp>
          <p:nvSpPr>
            <p:cNvPr id="37" name="Прямоугольник 36"/>
            <p:cNvSpPr/>
            <p:nvPr/>
          </p:nvSpPr>
          <p:spPr>
            <a:xfrm>
              <a:off x="7315" y="4476902"/>
              <a:ext cx="4210050" cy="311150"/>
            </a:xfrm>
            <a:prstGeom prst="rect">
              <a:avLst/>
            </a:prstGeom>
            <a:solidFill>
              <a:schemeClr val="tx2">
                <a:lumMod val="20000"/>
                <a:lumOff val="80000"/>
              </a:schemeClr>
            </a:solidFill>
            <a:ln w="9525">
              <a:prstDash val="dash"/>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dirty="0">
                  <a:effectLst/>
                  <a:ea typeface="Calibri"/>
                  <a:cs typeface="Times New Roman"/>
                </a:rPr>
                <a:t>Perioada post-implementare</a:t>
              </a:r>
              <a:endParaRPr lang="ru-RU" sz="1600" dirty="0">
                <a:effectLst/>
                <a:ea typeface="Calibri"/>
                <a:cs typeface="Times New Roman"/>
              </a:endParaRPr>
            </a:p>
          </p:txBody>
        </p:sp>
      </p:grpSp>
      <p:sp>
        <p:nvSpPr>
          <p:cNvPr id="21" name="Rectangle 1"/>
          <p:cNvSpPr>
            <a:spLocks noChangeArrowheads="1"/>
          </p:cNvSpPr>
          <p:nvPr/>
        </p:nvSpPr>
        <p:spPr bwMode="auto">
          <a:xfrm>
            <a:off x="7668344" y="2555612"/>
            <a:ext cx="907553" cy="369332"/>
          </a:xfrm>
          <a:prstGeom prst="rect">
            <a:avLst/>
          </a:prstGeom>
          <a:solidFill>
            <a:srgbClr val="FFFF00"/>
          </a:solid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en-US" sz="1800" b="1" dirty="0" smtClean="0">
                <a:solidFill>
                  <a:srgbClr val="FF0000"/>
                </a:solidFill>
              </a:rPr>
              <a:t>15</a:t>
            </a:r>
            <a:r>
              <a:rPr lang="ro-MO" sz="1800" b="1" dirty="0" smtClean="0">
                <a:solidFill>
                  <a:srgbClr val="FF0000"/>
                </a:solidFill>
              </a:rPr>
              <a:t> zile</a:t>
            </a:r>
            <a:endParaRPr lang="ru-RU" sz="1800" b="1" dirty="0">
              <a:solidFill>
                <a:srgbClr val="FF0000"/>
              </a:solidFill>
            </a:endParaRPr>
          </a:p>
        </p:txBody>
      </p:sp>
    </p:spTree>
    <p:extLst>
      <p:ext uri="{BB962C8B-B14F-4D97-AF65-F5344CB8AC3E}">
        <p14:creationId xmlns:p14="http://schemas.microsoft.com/office/powerpoint/2010/main" val="6601304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15</a:t>
            </a:fld>
            <a:endParaRPr lang="en-US" altLang="en-US"/>
          </a:p>
        </p:txBody>
      </p:sp>
      <p:sp>
        <p:nvSpPr>
          <p:cNvPr id="28" name="Rectangle 1"/>
          <p:cNvSpPr>
            <a:spLocks noChangeArrowheads="1"/>
          </p:cNvSpPr>
          <p:nvPr/>
        </p:nvSpPr>
        <p:spPr bwMode="auto">
          <a:xfrm>
            <a:off x="1545563" y="1340767"/>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Implementarea </a:t>
            </a:r>
            <a:r>
              <a:rPr lang="ro-RO" sz="2400" b="1" dirty="0" smtClean="0">
                <a:solidFill>
                  <a:schemeClr val="accent1">
                    <a:lumMod val="75000"/>
                  </a:schemeClr>
                </a:solidFill>
              </a:rPr>
              <a:t>proiectelor</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21" name="Rectangle 1"/>
          <p:cNvSpPr>
            <a:spLocks noChangeArrowheads="1"/>
          </p:cNvSpPr>
          <p:nvPr/>
        </p:nvSpPr>
        <p:spPr bwMode="auto">
          <a:xfrm>
            <a:off x="1638004" y="1916832"/>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Etapa 6 – Pregătirea dosarului complet</a:t>
            </a:r>
            <a:endParaRPr lang="ru-RU" sz="1800" b="1" dirty="0"/>
          </a:p>
        </p:txBody>
      </p:sp>
      <p:sp>
        <p:nvSpPr>
          <p:cNvPr id="38" name="Rectangle 1"/>
          <p:cNvSpPr>
            <a:spLocks noChangeArrowheads="1"/>
          </p:cNvSpPr>
          <p:nvPr/>
        </p:nvSpPr>
        <p:spPr bwMode="auto">
          <a:xfrm>
            <a:off x="611560" y="2456795"/>
            <a:ext cx="8136904"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buNone/>
            </a:pPr>
            <a:r>
              <a:rPr lang="ro-MO" sz="1400" b="1" dirty="0" smtClean="0"/>
              <a:t>1</a:t>
            </a:r>
            <a:r>
              <a:rPr lang="ro-MO" sz="1400" b="1" dirty="0" smtClean="0"/>
              <a:t>. Cererea </a:t>
            </a:r>
            <a:r>
              <a:rPr lang="ro-MO" sz="1400" b="1" dirty="0"/>
              <a:t>de </a:t>
            </a:r>
            <a:r>
              <a:rPr lang="ro-MO" sz="1400" b="1" dirty="0" smtClean="0"/>
              <a:t>finanțare (în baza Notei conceptuale)</a:t>
            </a:r>
            <a:endParaRPr lang="ro-MO" sz="1400" b="1" dirty="0" smtClean="0"/>
          </a:p>
          <a:p>
            <a:pPr>
              <a:buNone/>
            </a:pPr>
            <a:r>
              <a:rPr lang="ro-MO" sz="1400" b="1" dirty="0" smtClean="0"/>
              <a:t>2. Declarația </a:t>
            </a:r>
            <a:r>
              <a:rPr lang="ro-MO" sz="1400" b="1" dirty="0"/>
              <a:t>aplicantului </a:t>
            </a:r>
            <a:endParaRPr lang="ro-MO" sz="1400" b="1" dirty="0" smtClean="0"/>
          </a:p>
          <a:p>
            <a:pPr>
              <a:buNone/>
            </a:pPr>
            <a:r>
              <a:rPr lang="ro-MO" sz="1400" b="1" dirty="0" smtClean="0"/>
              <a:t>3. Decizia </a:t>
            </a:r>
            <a:r>
              <a:rPr lang="ro-MO" sz="1400" b="1" dirty="0"/>
              <a:t>consiliului local de înaintare a proiectului pentru finanțare.</a:t>
            </a:r>
            <a:endParaRPr lang="ru-RU" sz="1400" b="1" dirty="0"/>
          </a:p>
          <a:p>
            <a:pPr>
              <a:buNone/>
            </a:pPr>
            <a:r>
              <a:rPr lang="ro-MO" sz="1400" b="1" dirty="0" smtClean="0"/>
              <a:t>4. Documentele </a:t>
            </a:r>
            <a:r>
              <a:rPr lang="ro-MO" sz="1400" b="1" dirty="0"/>
              <a:t>de suport</a:t>
            </a:r>
            <a:r>
              <a:rPr lang="ro-RO" sz="1400" b="1" dirty="0"/>
              <a:t> și cele </a:t>
            </a:r>
            <a:r>
              <a:rPr lang="ro-RO" sz="1400" b="1" dirty="0" smtClean="0"/>
              <a:t>confirmative:</a:t>
            </a:r>
          </a:p>
          <a:p>
            <a:pPr lvl="1"/>
            <a:r>
              <a:rPr lang="ro-RO" sz="1400" dirty="0" smtClean="0"/>
              <a:t> extrasul </a:t>
            </a:r>
            <a:r>
              <a:rPr lang="ro-RO" sz="1400" dirty="0"/>
              <a:t>din registrul cadastral al bunurilor </a:t>
            </a:r>
            <a:r>
              <a:rPr lang="ro-RO" sz="1400" dirty="0" smtClean="0"/>
              <a:t>imobile;</a:t>
            </a:r>
          </a:p>
          <a:p>
            <a:pPr lvl="1"/>
            <a:r>
              <a:rPr lang="ro-RO" sz="1400" dirty="0" smtClean="0"/>
              <a:t> </a:t>
            </a:r>
            <a:r>
              <a:rPr lang="ro-MO" sz="1400" dirty="0"/>
              <a:t>decizia privind acordul de </a:t>
            </a:r>
            <a:r>
              <a:rPr lang="ro-MO" sz="1400" dirty="0" smtClean="0"/>
              <a:t>mediu (dacă este aplicabil);</a:t>
            </a:r>
          </a:p>
          <a:p>
            <a:pPr lvl="1"/>
            <a:r>
              <a:rPr lang="ro-RO" sz="1400" dirty="0" smtClean="0"/>
              <a:t> </a:t>
            </a:r>
            <a:r>
              <a:rPr lang="ro-RO" sz="1400" dirty="0"/>
              <a:t>proiectul tehnic și materialele grafice, schițele, desenele tehnice </a:t>
            </a:r>
            <a:r>
              <a:rPr lang="ro-RO" sz="1400" dirty="0" smtClean="0"/>
              <a:t>(în funcție de complexitatea proiectului);</a:t>
            </a:r>
          </a:p>
          <a:p>
            <a:pPr lvl="1"/>
            <a:r>
              <a:rPr lang="ro-MO" sz="1400" dirty="0" smtClean="0"/>
              <a:t> documentația </a:t>
            </a:r>
            <a:r>
              <a:rPr lang="ro-MO" sz="1400" dirty="0"/>
              <a:t>de </a:t>
            </a:r>
            <a:r>
              <a:rPr lang="ro-MO" sz="1400" dirty="0" smtClean="0"/>
              <a:t>deviz;</a:t>
            </a:r>
          </a:p>
          <a:p>
            <a:pPr lvl="1"/>
            <a:r>
              <a:rPr lang="ro-RO" sz="1400" dirty="0" smtClean="0"/>
              <a:t> </a:t>
            </a:r>
            <a:r>
              <a:rPr lang="ro-RO" sz="1400" dirty="0"/>
              <a:t>caietul de sarcini pentru desfășurarea achizițiilor publice;</a:t>
            </a:r>
            <a:endParaRPr lang="ru-RU" sz="1400" dirty="0"/>
          </a:p>
          <a:p>
            <a:pPr lvl="1"/>
            <a:r>
              <a:rPr lang="ro-RO" sz="1400" dirty="0"/>
              <a:t> </a:t>
            </a:r>
            <a:r>
              <a:rPr lang="ro-RO" sz="1400" dirty="0" smtClean="0"/>
              <a:t>specificațiile </a:t>
            </a:r>
            <a:r>
              <a:rPr lang="ro-RO" sz="1400" dirty="0"/>
              <a:t>tehnice ale bunurilor și echipamentelor </a:t>
            </a:r>
            <a:r>
              <a:rPr lang="ro-RO" sz="1400" dirty="0" smtClean="0"/>
              <a:t>planificate;</a:t>
            </a:r>
          </a:p>
          <a:p>
            <a:pPr lvl="1"/>
            <a:r>
              <a:rPr lang="ro-RO" sz="1400" dirty="0" smtClean="0"/>
              <a:t> certificatul </a:t>
            </a:r>
            <a:r>
              <a:rPr lang="ro-RO" sz="1400" dirty="0"/>
              <a:t>de </a:t>
            </a:r>
            <a:r>
              <a:rPr lang="ro-RO" sz="1400" dirty="0" smtClean="0"/>
              <a:t>urbanism (după caz).</a:t>
            </a:r>
            <a:endParaRPr lang="ru-RU" sz="1400" dirty="0"/>
          </a:p>
        </p:txBody>
      </p:sp>
    </p:spTree>
    <p:extLst>
      <p:ext uri="{BB962C8B-B14F-4D97-AF65-F5344CB8AC3E}">
        <p14:creationId xmlns:p14="http://schemas.microsoft.com/office/powerpoint/2010/main" val="2872584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16</a:t>
            </a:fld>
            <a:endParaRPr lang="en-US" altLang="en-US"/>
          </a:p>
        </p:txBody>
      </p:sp>
      <p:sp>
        <p:nvSpPr>
          <p:cNvPr id="28" name="Rectangle 1"/>
          <p:cNvSpPr>
            <a:spLocks noChangeArrowheads="1"/>
          </p:cNvSpPr>
          <p:nvPr/>
        </p:nvSpPr>
        <p:spPr bwMode="auto">
          <a:xfrm>
            <a:off x="1545563" y="1340767"/>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Implementarea </a:t>
            </a:r>
            <a:r>
              <a:rPr lang="ro-RO" sz="2400" b="1" dirty="0" smtClean="0">
                <a:solidFill>
                  <a:schemeClr val="accent1">
                    <a:lumMod val="75000"/>
                  </a:schemeClr>
                </a:solidFill>
              </a:rPr>
              <a:t>proiectelor</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21" name="Rectangle 1"/>
          <p:cNvSpPr>
            <a:spLocks noChangeArrowheads="1"/>
          </p:cNvSpPr>
          <p:nvPr/>
        </p:nvSpPr>
        <p:spPr bwMode="auto">
          <a:xfrm>
            <a:off x="1638004" y="1916832"/>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Etapa 8 – Achiziții publice</a:t>
            </a:r>
            <a:endParaRPr lang="ru-RU" sz="1800" b="1" dirty="0"/>
          </a:p>
        </p:txBody>
      </p:sp>
      <p:graphicFrame>
        <p:nvGraphicFramePr>
          <p:cNvPr id="2" name="Таблица 1"/>
          <p:cNvGraphicFramePr>
            <a:graphicFrameLocks noGrp="1"/>
          </p:cNvGraphicFramePr>
          <p:nvPr>
            <p:extLst>
              <p:ext uri="{D42A27DB-BD31-4B8C-83A1-F6EECF244321}">
                <p14:modId xmlns:p14="http://schemas.microsoft.com/office/powerpoint/2010/main" val="663911261"/>
              </p:ext>
            </p:extLst>
          </p:nvPr>
        </p:nvGraphicFramePr>
        <p:xfrm>
          <a:off x="1403648" y="2708920"/>
          <a:ext cx="7056784" cy="2343848"/>
        </p:xfrm>
        <a:graphic>
          <a:graphicData uri="http://schemas.openxmlformats.org/drawingml/2006/table">
            <a:tbl>
              <a:tblPr firstRow="1" firstCol="1" bandRow="1">
                <a:tableStyleId>{5C22544A-7EE6-4342-B048-85BDC9FD1C3A}</a:tableStyleId>
              </a:tblPr>
              <a:tblGrid>
                <a:gridCol w="3168352"/>
                <a:gridCol w="3888432"/>
              </a:tblGrid>
              <a:tr h="576064">
                <a:tc>
                  <a:txBody>
                    <a:bodyPr/>
                    <a:lstStyle/>
                    <a:p>
                      <a:pPr marL="457200" algn="ctr">
                        <a:lnSpc>
                          <a:spcPct val="106000"/>
                        </a:lnSpc>
                        <a:spcAft>
                          <a:spcPts val="0"/>
                        </a:spcAft>
                        <a:tabLst>
                          <a:tab pos="540385" algn="l"/>
                          <a:tab pos="630555" algn="l"/>
                        </a:tabLst>
                      </a:pPr>
                      <a:r>
                        <a:rPr lang="ro-MO" sz="1200" dirty="0">
                          <a:solidFill>
                            <a:schemeClr val="tx1"/>
                          </a:solidFill>
                          <a:effectLst/>
                        </a:rPr>
                        <a:t>Valoarea estimată,</a:t>
                      </a:r>
                      <a:endParaRPr lang="ru-RU" sz="1200" dirty="0">
                        <a:solidFill>
                          <a:schemeClr val="tx1"/>
                        </a:solidFill>
                        <a:effectLst/>
                      </a:endParaRPr>
                    </a:p>
                    <a:p>
                      <a:pPr marL="457200" algn="ctr">
                        <a:lnSpc>
                          <a:spcPct val="106000"/>
                        </a:lnSpc>
                        <a:spcAft>
                          <a:spcPts val="0"/>
                        </a:spcAft>
                        <a:tabLst>
                          <a:tab pos="540385" algn="l"/>
                          <a:tab pos="630555" algn="l"/>
                        </a:tabLst>
                      </a:pPr>
                      <a:r>
                        <a:rPr lang="ro-MO" sz="1200" dirty="0">
                          <a:solidFill>
                            <a:schemeClr val="tx1"/>
                          </a:solidFill>
                          <a:effectLst/>
                        </a:rPr>
                        <a:t>fără TVA (lei)</a:t>
                      </a:r>
                      <a:endParaRPr lang="ru-RU" sz="1200" dirty="0">
                        <a:solidFill>
                          <a:schemeClr val="tx1"/>
                        </a:solidFill>
                        <a:effectLst/>
                        <a:latin typeface="Calibri"/>
                        <a:ea typeface="Calibri"/>
                        <a:cs typeface="Times New Roman"/>
                      </a:endParaRPr>
                    </a:p>
                  </a:txBody>
                  <a:tcPr marL="68580" marR="68580" marT="0" marB="0" anchor="ctr">
                    <a:noFill/>
                  </a:tcPr>
                </a:tc>
                <a:tc>
                  <a:txBody>
                    <a:bodyPr/>
                    <a:lstStyle/>
                    <a:p>
                      <a:pPr marL="457200" algn="ctr">
                        <a:lnSpc>
                          <a:spcPct val="106000"/>
                        </a:lnSpc>
                        <a:spcAft>
                          <a:spcPts val="0"/>
                        </a:spcAft>
                        <a:tabLst>
                          <a:tab pos="540385" algn="l"/>
                          <a:tab pos="630555" algn="l"/>
                        </a:tabLst>
                      </a:pPr>
                      <a:r>
                        <a:rPr lang="ro-MO" sz="1200" dirty="0" smtClean="0">
                          <a:solidFill>
                            <a:schemeClr val="tx1"/>
                          </a:solidFill>
                          <a:effectLst/>
                        </a:rPr>
                        <a:t>Achiziții publice de valoare mică</a:t>
                      </a:r>
                      <a:endParaRPr lang="ru-RU" sz="1200" dirty="0">
                        <a:solidFill>
                          <a:schemeClr val="tx1"/>
                        </a:solidFill>
                        <a:effectLst/>
                        <a:latin typeface="Calibri"/>
                        <a:ea typeface="Calibri"/>
                        <a:cs typeface="Times New Roman"/>
                      </a:endParaRPr>
                    </a:p>
                  </a:txBody>
                  <a:tcPr marL="68580" marR="68580" marT="0" marB="0" anchor="ctr">
                    <a:noFill/>
                  </a:tcPr>
                </a:tc>
              </a:tr>
              <a:tr h="883892">
                <a:tc>
                  <a:txBody>
                    <a:bodyPr/>
                    <a:lstStyle/>
                    <a:p>
                      <a:pPr marL="457200" algn="ctr">
                        <a:lnSpc>
                          <a:spcPct val="106000"/>
                        </a:lnSpc>
                        <a:spcBef>
                          <a:spcPts val="600"/>
                        </a:spcBef>
                        <a:spcAft>
                          <a:spcPts val="600"/>
                        </a:spcAft>
                        <a:tabLst>
                          <a:tab pos="540385" algn="l"/>
                          <a:tab pos="630555" algn="l"/>
                        </a:tabLst>
                      </a:pPr>
                      <a:r>
                        <a:rPr lang="ro-MO" sz="1600" dirty="0" err="1">
                          <a:effectLst/>
                        </a:rPr>
                        <a:t>pînă</a:t>
                      </a:r>
                      <a:r>
                        <a:rPr lang="ro-MO" sz="1600" dirty="0">
                          <a:effectLst/>
                        </a:rPr>
                        <a:t> la 375.000,00 lei</a:t>
                      </a:r>
                      <a:endParaRPr lang="ru-RU" sz="1600" dirty="0">
                        <a:effectLst/>
                        <a:latin typeface="Calibri"/>
                        <a:ea typeface="Calibri"/>
                        <a:cs typeface="Times New Roman"/>
                      </a:endParaRPr>
                    </a:p>
                  </a:txBody>
                  <a:tcPr marL="68580" marR="68580" marT="0" marB="0" anchor="ctr"/>
                </a:tc>
                <a:tc>
                  <a:txBody>
                    <a:bodyPr/>
                    <a:lstStyle/>
                    <a:p>
                      <a:pPr marL="457200" algn="ctr">
                        <a:lnSpc>
                          <a:spcPct val="106000"/>
                        </a:lnSpc>
                        <a:spcBef>
                          <a:spcPts val="600"/>
                        </a:spcBef>
                        <a:spcAft>
                          <a:spcPts val="600"/>
                        </a:spcAft>
                        <a:tabLst>
                          <a:tab pos="540385" algn="l"/>
                          <a:tab pos="630555" algn="l"/>
                        </a:tabLst>
                      </a:pPr>
                      <a:r>
                        <a:rPr lang="ro-MO" sz="1600" dirty="0">
                          <a:effectLst/>
                        </a:rPr>
                        <a:t>pentru achiziția publică a lucrărilor</a:t>
                      </a:r>
                      <a:endParaRPr lang="ru-RU" sz="1600" dirty="0">
                        <a:effectLst/>
                        <a:latin typeface="Calibri"/>
                        <a:ea typeface="Calibri"/>
                        <a:cs typeface="Times New Roman"/>
                      </a:endParaRPr>
                    </a:p>
                  </a:txBody>
                  <a:tcPr marL="68580" marR="68580" marT="0" marB="0" anchor="ctr"/>
                </a:tc>
              </a:tr>
              <a:tr h="883892">
                <a:tc>
                  <a:txBody>
                    <a:bodyPr/>
                    <a:lstStyle/>
                    <a:p>
                      <a:pPr marL="457200" algn="ctr">
                        <a:lnSpc>
                          <a:spcPct val="106000"/>
                        </a:lnSpc>
                        <a:spcBef>
                          <a:spcPts val="600"/>
                        </a:spcBef>
                        <a:spcAft>
                          <a:spcPts val="600"/>
                        </a:spcAft>
                        <a:tabLst>
                          <a:tab pos="540385" algn="l"/>
                          <a:tab pos="630555" algn="l"/>
                        </a:tabLst>
                      </a:pPr>
                      <a:r>
                        <a:rPr lang="ro-MO" sz="1600">
                          <a:effectLst/>
                        </a:rPr>
                        <a:t>pînă la 300.000,00 lei</a:t>
                      </a:r>
                      <a:endParaRPr lang="ru-RU" sz="1600">
                        <a:effectLst/>
                        <a:latin typeface="Calibri"/>
                        <a:ea typeface="Calibri"/>
                        <a:cs typeface="Times New Roman"/>
                      </a:endParaRPr>
                    </a:p>
                  </a:txBody>
                  <a:tcPr marL="68580" marR="68580" marT="0" marB="0" anchor="ctr"/>
                </a:tc>
                <a:tc>
                  <a:txBody>
                    <a:bodyPr/>
                    <a:lstStyle/>
                    <a:p>
                      <a:pPr marL="457200" algn="ctr">
                        <a:lnSpc>
                          <a:spcPct val="106000"/>
                        </a:lnSpc>
                        <a:spcBef>
                          <a:spcPts val="600"/>
                        </a:spcBef>
                        <a:spcAft>
                          <a:spcPts val="600"/>
                        </a:spcAft>
                        <a:tabLst>
                          <a:tab pos="540385" algn="l"/>
                          <a:tab pos="630555" algn="l"/>
                        </a:tabLst>
                      </a:pPr>
                      <a:r>
                        <a:rPr lang="ro-MO" sz="1600" dirty="0">
                          <a:effectLst/>
                        </a:rPr>
                        <a:t>pentru achiziția publică a serviciilor și bunurilor</a:t>
                      </a:r>
                      <a:endParaRPr lang="ru-RU" sz="16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6268544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17</a:t>
            </a:fld>
            <a:endParaRPr lang="en-US" altLang="en-US"/>
          </a:p>
        </p:txBody>
      </p:sp>
      <p:sp>
        <p:nvSpPr>
          <p:cNvPr id="28" name="Rectangle 1"/>
          <p:cNvSpPr>
            <a:spLocks noChangeArrowheads="1"/>
          </p:cNvSpPr>
          <p:nvPr/>
        </p:nvSpPr>
        <p:spPr bwMode="auto">
          <a:xfrm>
            <a:off x="1545563" y="1340767"/>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Implementarea </a:t>
            </a:r>
            <a:r>
              <a:rPr lang="ro-RO" sz="2400" b="1" dirty="0" smtClean="0">
                <a:solidFill>
                  <a:schemeClr val="accent1">
                    <a:lumMod val="75000"/>
                  </a:schemeClr>
                </a:solidFill>
              </a:rPr>
              <a:t>proiectelor</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21" name="Rectangle 1"/>
          <p:cNvSpPr>
            <a:spLocks noChangeArrowheads="1"/>
          </p:cNvSpPr>
          <p:nvPr/>
        </p:nvSpPr>
        <p:spPr bwMode="auto">
          <a:xfrm>
            <a:off x="1638004" y="1916832"/>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Etapa 8 – Achiziții publice de valoare mică</a:t>
            </a:r>
            <a:endParaRPr lang="ru-RU" sz="1800" b="1" dirty="0"/>
          </a:p>
        </p:txBody>
      </p:sp>
      <p:graphicFrame>
        <p:nvGraphicFramePr>
          <p:cNvPr id="5" name="Таблица 4"/>
          <p:cNvGraphicFramePr>
            <a:graphicFrameLocks noGrp="1"/>
          </p:cNvGraphicFramePr>
          <p:nvPr>
            <p:extLst>
              <p:ext uri="{D42A27DB-BD31-4B8C-83A1-F6EECF244321}">
                <p14:modId xmlns:p14="http://schemas.microsoft.com/office/powerpoint/2010/main" val="1782981601"/>
              </p:ext>
            </p:extLst>
          </p:nvPr>
        </p:nvGraphicFramePr>
        <p:xfrm>
          <a:off x="549371" y="2420888"/>
          <a:ext cx="8045257" cy="3331624"/>
        </p:xfrm>
        <a:graphic>
          <a:graphicData uri="http://schemas.openxmlformats.org/drawingml/2006/table">
            <a:tbl>
              <a:tblPr firstRow="1" firstCol="1" bandRow="1">
                <a:tableStyleId>{5C22544A-7EE6-4342-B048-85BDC9FD1C3A}</a:tableStyleId>
              </a:tblPr>
              <a:tblGrid>
                <a:gridCol w="1658484"/>
                <a:gridCol w="1753407"/>
                <a:gridCol w="1101477"/>
                <a:gridCol w="977896"/>
                <a:gridCol w="1040582"/>
                <a:gridCol w="1513411"/>
              </a:tblGrid>
              <a:tr h="0">
                <a:tc>
                  <a:txBody>
                    <a:bodyPr/>
                    <a:lstStyle/>
                    <a:p>
                      <a:pPr algn="ctr">
                        <a:lnSpc>
                          <a:spcPct val="106000"/>
                        </a:lnSpc>
                        <a:spcAft>
                          <a:spcPts val="0"/>
                        </a:spcAft>
                      </a:pPr>
                      <a:r>
                        <a:rPr lang="ro-MO" sz="1200" dirty="0">
                          <a:effectLst/>
                        </a:rPr>
                        <a:t>Obiectul achiziției</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Prag, valoarea estimativă (VE), fără TVA</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Modalitatea desfășurării procedurii de achiziție</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Termen de depunere a ofertelor</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Termen de solicitare a clarificărilor</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Termen de răspuns la solicitări</a:t>
                      </a:r>
                      <a:endParaRPr lang="ru-RU" sz="1200" dirty="0">
                        <a:effectLst/>
                        <a:latin typeface="Calibri"/>
                        <a:ea typeface="Calibri"/>
                        <a:cs typeface="Times New Roman"/>
                      </a:endParaRPr>
                    </a:p>
                  </a:txBody>
                  <a:tcPr marL="68580" marR="68580" marT="0" marB="0" anchor="ctr"/>
                </a:tc>
              </a:tr>
              <a:tr h="456865">
                <a:tc>
                  <a:txBody>
                    <a:bodyPr/>
                    <a:lstStyle/>
                    <a:p>
                      <a:pPr algn="ctr">
                        <a:lnSpc>
                          <a:spcPct val="106000"/>
                        </a:lnSpc>
                        <a:spcAft>
                          <a:spcPts val="0"/>
                        </a:spcAft>
                      </a:pPr>
                      <a:r>
                        <a:rPr lang="ro-MO" sz="1400" dirty="0">
                          <a:effectLst/>
                        </a:rPr>
                        <a:t>Lucrări</a:t>
                      </a:r>
                      <a:endParaRPr lang="ru-RU" sz="14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400">
                          <a:effectLst/>
                        </a:rPr>
                        <a:t>VE &lt; 200 000  lei</a:t>
                      </a:r>
                      <a:endParaRPr lang="ru-RU" sz="1400">
                        <a:effectLst/>
                        <a:latin typeface="Calibri"/>
                        <a:ea typeface="Calibri"/>
                        <a:cs typeface="Times New Roman"/>
                      </a:endParaRPr>
                    </a:p>
                  </a:txBody>
                  <a:tcPr marL="68580" marR="68580" marT="0" marB="0" anchor="ctr"/>
                </a:tc>
                <a:tc rowSpan="3">
                  <a:txBody>
                    <a:bodyPr/>
                    <a:lstStyle/>
                    <a:p>
                      <a:pPr algn="ctr">
                        <a:lnSpc>
                          <a:spcPct val="106000"/>
                        </a:lnSpc>
                        <a:spcAft>
                          <a:spcPts val="0"/>
                        </a:spcAft>
                      </a:pPr>
                      <a:r>
                        <a:rPr lang="ro-MO" sz="1200" dirty="0">
                          <a:effectLst/>
                        </a:rPr>
                        <a:t>Contractare directă</a:t>
                      </a:r>
                      <a:endParaRPr lang="ru-RU" sz="1200" dirty="0">
                        <a:effectLst/>
                        <a:latin typeface="Calibri"/>
                        <a:ea typeface="Calibri"/>
                        <a:cs typeface="Times New Roman"/>
                      </a:endParaRPr>
                    </a:p>
                  </a:txBody>
                  <a:tcPr marL="68580" marR="68580" marT="0" marB="0" anchor="ctr"/>
                </a:tc>
                <a:tc rowSpan="3">
                  <a:txBody>
                    <a:bodyPr/>
                    <a:lstStyle/>
                    <a:p>
                      <a:pPr algn="ctr">
                        <a:lnSpc>
                          <a:spcPct val="106000"/>
                        </a:lnSpc>
                        <a:spcAft>
                          <a:spcPts val="0"/>
                        </a:spcAft>
                      </a:pPr>
                      <a:r>
                        <a:rPr lang="ro-MO" sz="1200" dirty="0">
                          <a:effectLst/>
                        </a:rPr>
                        <a:t>-</a:t>
                      </a:r>
                      <a:endParaRPr lang="ru-RU" sz="1200" dirty="0">
                        <a:effectLst/>
                        <a:latin typeface="Calibri"/>
                        <a:ea typeface="Calibri"/>
                        <a:cs typeface="Times New Roman"/>
                      </a:endParaRPr>
                    </a:p>
                  </a:txBody>
                  <a:tcPr marL="68580" marR="68580" marT="0" marB="0" anchor="ctr"/>
                </a:tc>
                <a:tc rowSpan="3">
                  <a:txBody>
                    <a:bodyPr/>
                    <a:lstStyle/>
                    <a:p>
                      <a:pPr algn="ctr">
                        <a:lnSpc>
                          <a:spcPct val="106000"/>
                        </a:lnSpc>
                        <a:spcAft>
                          <a:spcPts val="0"/>
                        </a:spcAft>
                      </a:pPr>
                      <a:r>
                        <a:rPr lang="ro-MO" sz="1200">
                          <a:effectLst/>
                        </a:rPr>
                        <a:t>-</a:t>
                      </a:r>
                      <a:endParaRPr lang="ru-RU" sz="1200">
                        <a:effectLst/>
                        <a:latin typeface="Calibri"/>
                        <a:ea typeface="Calibri"/>
                        <a:cs typeface="Times New Roman"/>
                      </a:endParaRPr>
                    </a:p>
                  </a:txBody>
                  <a:tcPr marL="68580" marR="68580" marT="0" marB="0" anchor="ctr"/>
                </a:tc>
                <a:tc rowSpan="3">
                  <a:txBody>
                    <a:bodyPr/>
                    <a:lstStyle/>
                    <a:p>
                      <a:pPr algn="ctr">
                        <a:lnSpc>
                          <a:spcPct val="106000"/>
                        </a:lnSpc>
                        <a:spcAft>
                          <a:spcPts val="0"/>
                        </a:spcAft>
                      </a:pPr>
                      <a:r>
                        <a:rPr lang="ro-MO" sz="1200">
                          <a:effectLst/>
                        </a:rPr>
                        <a:t>-</a:t>
                      </a:r>
                      <a:endParaRPr lang="ru-RU" sz="1200">
                        <a:effectLst/>
                        <a:latin typeface="Calibri"/>
                        <a:ea typeface="Calibri"/>
                        <a:cs typeface="Times New Roman"/>
                      </a:endParaRPr>
                    </a:p>
                  </a:txBody>
                  <a:tcPr marL="68580" marR="68580" marT="0" marB="0" anchor="ctr"/>
                </a:tc>
              </a:tr>
              <a:tr h="504056">
                <a:tc>
                  <a:txBody>
                    <a:bodyPr/>
                    <a:lstStyle/>
                    <a:p>
                      <a:pPr algn="ctr">
                        <a:lnSpc>
                          <a:spcPct val="106000"/>
                        </a:lnSpc>
                        <a:spcAft>
                          <a:spcPts val="0"/>
                        </a:spcAft>
                      </a:pPr>
                      <a:r>
                        <a:rPr lang="ro-MO" sz="1400">
                          <a:effectLst/>
                        </a:rPr>
                        <a:t>Servicii</a:t>
                      </a:r>
                      <a:endParaRPr lang="ru-RU" sz="1400">
                        <a:effectLst/>
                        <a:latin typeface="Calibri"/>
                        <a:ea typeface="Calibri"/>
                        <a:cs typeface="Times New Roman"/>
                      </a:endParaRPr>
                    </a:p>
                  </a:txBody>
                  <a:tcPr marL="68580" marR="68580" marT="0" marB="0" anchor="ctr"/>
                </a:tc>
                <a:tc rowSpan="2">
                  <a:txBody>
                    <a:bodyPr/>
                    <a:lstStyle/>
                    <a:p>
                      <a:pPr algn="ctr">
                        <a:lnSpc>
                          <a:spcPct val="106000"/>
                        </a:lnSpc>
                        <a:spcAft>
                          <a:spcPts val="0"/>
                        </a:spcAft>
                      </a:pPr>
                      <a:r>
                        <a:rPr lang="ro-MO" sz="1400" dirty="0">
                          <a:effectLst/>
                        </a:rPr>
                        <a:t>VE &lt; 150 000 lei</a:t>
                      </a:r>
                      <a:endParaRPr lang="ru-RU" sz="1400" dirty="0">
                        <a:effectLst/>
                        <a:latin typeface="Calibri"/>
                        <a:ea typeface="Calibri"/>
                        <a:cs typeface="Times New Roman"/>
                      </a:endParaRPr>
                    </a:p>
                  </a:txBody>
                  <a:tcPr marL="68580" marR="68580" marT="0"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32048">
                <a:tc>
                  <a:txBody>
                    <a:bodyPr/>
                    <a:lstStyle/>
                    <a:p>
                      <a:pPr algn="ctr">
                        <a:lnSpc>
                          <a:spcPct val="106000"/>
                        </a:lnSpc>
                        <a:spcAft>
                          <a:spcPts val="0"/>
                        </a:spcAft>
                      </a:pPr>
                      <a:r>
                        <a:rPr lang="ro-MO" sz="1400" dirty="0">
                          <a:effectLst/>
                        </a:rPr>
                        <a:t>Bunuri</a:t>
                      </a:r>
                      <a:endParaRPr lang="ru-RU" sz="1400" dirty="0">
                        <a:effectLst/>
                        <a:latin typeface="Calibri"/>
                        <a:ea typeface="Calibri"/>
                        <a:cs typeface="Times New Roman"/>
                      </a:endParaRPr>
                    </a:p>
                  </a:txBody>
                  <a:tcPr marL="68580" marR="68580" marT="0"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r>
              <a:tr h="446405">
                <a:tc>
                  <a:txBody>
                    <a:bodyPr/>
                    <a:lstStyle/>
                    <a:p>
                      <a:pPr algn="ctr">
                        <a:lnSpc>
                          <a:spcPct val="106000"/>
                        </a:lnSpc>
                        <a:spcAft>
                          <a:spcPts val="0"/>
                        </a:spcAft>
                      </a:pPr>
                      <a:r>
                        <a:rPr lang="ro-MO" sz="1400">
                          <a:effectLst/>
                        </a:rPr>
                        <a:t>Lucrări</a:t>
                      </a:r>
                      <a:endParaRPr lang="ru-RU" sz="140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400" dirty="0">
                          <a:effectLst/>
                        </a:rPr>
                        <a:t>200 000 lei ≤ VE &lt; 375 000  lei</a:t>
                      </a:r>
                      <a:endParaRPr lang="ru-RU" sz="14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prin intermediul SIA „RSAP”</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cel puțin 2 zile </a:t>
                      </a:r>
                      <a:endParaRPr lang="ru-RU" sz="1200" dirty="0">
                        <a:effectLst/>
                      </a:endParaRPr>
                    </a:p>
                    <a:p>
                      <a:pPr algn="ctr">
                        <a:lnSpc>
                          <a:spcPct val="106000"/>
                        </a:lnSpc>
                        <a:spcAft>
                          <a:spcPts val="0"/>
                        </a:spcAft>
                      </a:pPr>
                      <a:r>
                        <a:rPr lang="ro-MO" sz="1200" dirty="0">
                          <a:effectLst/>
                        </a:rPr>
                        <a:t>(HG 870/2022, pct. 34)</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minimum 1 zi</a:t>
                      </a:r>
                      <a:endParaRPr lang="ru-RU" sz="1200" dirty="0">
                        <a:effectLst/>
                      </a:endParaRPr>
                    </a:p>
                    <a:p>
                      <a:pPr algn="ctr">
                        <a:lnSpc>
                          <a:spcPct val="106000"/>
                        </a:lnSpc>
                        <a:spcAft>
                          <a:spcPts val="0"/>
                        </a:spcAft>
                      </a:pPr>
                      <a:r>
                        <a:rPr lang="ro-MO" sz="1200" dirty="0">
                          <a:effectLst/>
                        </a:rPr>
                        <a:t>(HG 870/202, pct. 29)</a:t>
                      </a:r>
                      <a:endParaRPr lang="ru-RU" sz="1200" dirty="0">
                        <a:effectLst/>
                        <a:latin typeface="Calibri"/>
                        <a:ea typeface="Calibri"/>
                        <a:cs typeface="Times New Roman"/>
                      </a:endParaRPr>
                    </a:p>
                  </a:txBody>
                  <a:tcPr marL="68580" marR="68580" marT="0" marB="0" anchor="ctr"/>
                </a:tc>
                <a:tc>
                  <a:txBody>
                    <a:bodyPr/>
                    <a:lstStyle/>
                    <a:p>
                      <a:pPr algn="ctr">
                        <a:lnSpc>
                          <a:spcPct val="106000"/>
                        </a:lnSpc>
                        <a:spcAft>
                          <a:spcPts val="0"/>
                        </a:spcAft>
                      </a:pPr>
                      <a:r>
                        <a:rPr lang="ro-MO" sz="1200" dirty="0">
                          <a:effectLst/>
                        </a:rPr>
                        <a:t>minimum 1 zi lucrătoare </a:t>
                      </a:r>
                      <a:r>
                        <a:rPr lang="ro-MO" sz="1200" dirty="0" err="1">
                          <a:effectLst/>
                        </a:rPr>
                        <a:t>pînă</a:t>
                      </a:r>
                      <a:r>
                        <a:rPr lang="ro-MO" sz="1200" dirty="0">
                          <a:effectLst/>
                        </a:rPr>
                        <a:t> la expirarea termenului limită de depunere a ofertelor (HG 870/2022, pct. 30)</a:t>
                      </a:r>
                      <a:endParaRPr lang="ru-RU" sz="1200" dirty="0">
                        <a:effectLst/>
                        <a:latin typeface="Calibri"/>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8134695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18</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Implementarea </a:t>
            </a:r>
            <a:r>
              <a:rPr lang="ro-RO" sz="2400" b="1" dirty="0" smtClean="0">
                <a:solidFill>
                  <a:schemeClr val="accent1">
                    <a:lumMod val="75000"/>
                  </a:schemeClr>
                </a:solidFill>
              </a:rPr>
              <a:t>proiectelor</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0" name="Rectangle 1"/>
          <p:cNvSpPr>
            <a:spLocks noChangeArrowheads="1"/>
          </p:cNvSpPr>
          <p:nvPr/>
        </p:nvSpPr>
        <p:spPr bwMode="auto">
          <a:xfrm>
            <a:off x="1585898" y="1844824"/>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a:t>Etapa </a:t>
            </a:r>
            <a:r>
              <a:rPr lang="ro-MO" sz="1800" b="1" dirty="0" smtClean="0"/>
              <a:t>9 </a:t>
            </a:r>
            <a:r>
              <a:rPr lang="ro-MO" sz="1800" b="1" dirty="0"/>
              <a:t>– </a:t>
            </a:r>
            <a:r>
              <a:rPr lang="ro-MO" sz="1800" b="1" dirty="0" smtClean="0"/>
              <a:t>Realizarea lucrărilor/ serviciilor / bunurilor</a:t>
            </a:r>
            <a:endParaRPr lang="ru-RU" sz="1800" b="1" dirty="0"/>
          </a:p>
        </p:txBody>
      </p:sp>
      <p:graphicFrame>
        <p:nvGraphicFramePr>
          <p:cNvPr id="2" name="Таблица 1"/>
          <p:cNvGraphicFramePr>
            <a:graphicFrameLocks noGrp="1"/>
          </p:cNvGraphicFramePr>
          <p:nvPr>
            <p:extLst>
              <p:ext uri="{D42A27DB-BD31-4B8C-83A1-F6EECF244321}">
                <p14:modId xmlns:p14="http://schemas.microsoft.com/office/powerpoint/2010/main" val="425455969"/>
              </p:ext>
            </p:extLst>
          </p:nvPr>
        </p:nvGraphicFramePr>
        <p:xfrm>
          <a:off x="599328" y="2492896"/>
          <a:ext cx="8027670" cy="3840480"/>
        </p:xfrm>
        <a:graphic>
          <a:graphicData uri="http://schemas.openxmlformats.org/drawingml/2006/table">
            <a:tbl>
              <a:tblPr firstRow="1" firstCol="1" bandRow="1">
                <a:tableStyleId>{5C22544A-7EE6-4342-B048-85BDC9FD1C3A}</a:tableStyleId>
              </a:tblPr>
              <a:tblGrid>
                <a:gridCol w="2460504"/>
                <a:gridCol w="5567166"/>
              </a:tblGrid>
              <a:tr h="0">
                <a:tc>
                  <a:txBody>
                    <a:bodyPr/>
                    <a:lstStyle/>
                    <a:p>
                      <a:pPr>
                        <a:spcAft>
                          <a:spcPts val="600"/>
                        </a:spcAft>
                      </a:pPr>
                      <a:r>
                        <a:rPr lang="ro-MO" sz="1400" b="1" dirty="0" smtClean="0">
                          <a:solidFill>
                            <a:schemeClr val="tx1"/>
                          </a:solidFill>
                          <a:effectLst/>
                        </a:rPr>
                        <a:t>Domeniul de intervenție 1</a:t>
                      </a:r>
                      <a:r>
                        <a:rPr lang="ro-MO" sz="1400" b="1" dirty="0">
                          <a:solidFill>
                            <a:schemeClr val="tx1"/>
                          </a:solidFill>
                          <a:effectLst/>
                        </a:rPr>
                        <a:t>. </a:t>
                      </a:r>
                      <a:r>
                        <a:rPr lang="ro-MO" sz="1400" b="0" dirty="0">
                          <a:solidFill>
                            <a:schemeClr val="tx1"/>
                          </a:solidFill>
                          <a:effectLst/>
                        </a:rPr>
                        <a:t>Îmbunătățirea infrastructurii tehnico-edilitare locale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ro-MO" sz="1400" b="1" dirty="0" smtClean="0">
                          <a:solidFill>
                            <a:schemeClr val="tx1"/>
                          </a:solidFill>
                          <a:effectLst/>
                        </a:rPr>
                        <a:t>M-1.2</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Instalarea </a:t>
                      </a:r>
                      <a:r>
                        <a:rPr lang="ro-MO" sz="1400" b="0" dirty="0">
                          <a:solidFill>
                            <a:schemeClr val="tx1"/>
                          </a:solidFill>
                          <a:effectLst/>
                        </a:rPr>
                        <a:t>iluminatului public</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rowSpan="4">
                  <a:txBody>
                    <a:bodyPr/>
                    <a:lstStyle/>
                    <a:p>
                      <a:pPr>
                        <a:spcAft>
                          <a:spcPts val="600"/>
                        </a:spcAft>
                      </a:pPr>
                      <a:r>
                        <a:rPr lang="ro-RO" sz="1400" b="1" dirty="0">
                          <a:solidFill>
                            <a:schemeClr val="tx1"/>
                          </a:solidFill>
                          <a:effectLst/>
                        </a:rPr>
                        <a:t>Domeniul de intervenție 2. </a:t>
                      </a:r>
                      <a:r>
                        <a:rPr lang="ro-RO" sz="1400" b="0" dirty="0">
                          <a:solidFill>
                            <a:schemeClr val="tx1"/>
                          </a:solidFill>
                          <a:effectLst/>
                        </a:rPr>
                        <a:t>Construcția și renovarea infrastructurii sociale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ro-MO" sz="1400" b="1" dirty="0" smtClean="0">
                          <a:solidFill>
                            <a:schemeClr val="tx1"/>
                          </a:solidFill>
                          <a:effectLst/>
                        </a:rPr>
                        <a:t>M-2.1</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Construcția</a:t>
                      </a:r>
                      <a:r>
                        <a:rPr lang="ro-MO" sz="1400" b="0" dirty="0">
                          <a:solidFill>
                            <a:schemeClr val="tx1"/>
                          </a:solidFill>
                          <a:effectLst/>
                        </a:rPr>
                        <a:t>, renovarea/reabilitarea clădirilor publice, inclusiv prin  măsuri de îmbunătățire a eficienței energetice (creșterea performanței energetice) a clădirilor publice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vMerge="1">
                  <a:txBody>
                    <a:bodyPr/>
                    <a:lstStyle/>
                    <a:p>
                      <a:endParaRPr lang="ru-RU"/>
                    </a:p>
                  </a:txBody>
                  <a:tcPr/>
                </a:tc>
                <a:tc>
                  <a:txBody>
                    <a:bodyPr/>
                    <a:lstStyle/>
                    <a:p>
                      <a:pPr>
                        <a:spcAft>
                          <a:spcPts val="0"/>
                        </a:spcAft>
                      </a:pPr>
                      <a:r>
                        <a:rPr lang="ro-MO" sz="1400" b="1" dirty="0" smtClean="0">
                          <a:solidFill>
                            <a:schemeClr val="tx1"/>
                          </a:solidFill>
                          <a:effectLst/>
                        </a:rPr>
                        <a:t>M-2.2</a:t>
                      </a:r>
                      <a:r>
                        <a:rPr lang="ro-MO" sz="1400" b="0" dirty="0">
                          <a:solidFill>
                            <a:schemeClr val="tx1"/>
                          </a:solidFill>
                          <a:effectLst/>
                        </a:rPr>
                        <a:t>. </a:t>
                      </a:r>
                      <a:endParaRPr lang="ro-MO" sz="1400" b="0" dirty="0" smtClean="0">
                        <a:solidFill>
                          <a:schemeClr val="tx1"/>
                        </a:solidFill>
                        <a:effectLst/>
                      </a:endParaRPr>
                    </a:p>
                    <a:p>
                      <a:pPr>
                        <a:spcAft>
                          <a:spcPts val="0"/>
                        </a:spcAft>
                      </a:pPr>
                      <a:r>
                        <a:rPr lang="ro-MO" sz="1400" b="0" dirty="0" smtClean="0">
                          <a:solidFill>
                            <a:schemeClr val="tx1"/>
                          </a:solidFill>
                          <a:effectLst/>
                        </a:rPr>
                        <a:t>Instalarea </a:t>
                      </a:r>
                      <a:r>
                        <a:rPr lang="ro-MO" sz="1400" b="0" dirty="0">
                          <a:solidFill>
                            <a:schemeClr val="tx1"/>
                          </a:solidFill>
                          <a:effectLst/>
                        </a:rPr>
                        <a:t>sistemelor de producere și furnizare a energiei folosind resurse regenerabile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vMerge="1">
                  <a:txBody>
                    <a:bodyPr/>
                    <a:lstStyle/>
                    <a:p>
                      <a:endParaRPr lang="ru-RU"/>
                    </a:p>
                  </a:txBody>
                  <a:tcPr/>
                </a:tc>
                <a:tc>
                  <a:txBody>
                    <a:bodyPr/>
                    <a:lstStyle/>
                    <a:p>
                      <a:pPr>
                        <a:spcAft>
                          <a:spcPts val="0"/>
                        </a:spcAft>
                      </a:pPr>
                      <a:r>
                        <a:rPr lang="ro-MO" sz="1400" b="1" dirty="0" smtClean="0">
                          <a:solidFill>
                            <a:schemeClr val="tx1"/>
                          </a:solidFill>
                          <a:effectLst/>
                        </a:rPr>
                        <a:t>M-2.3</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Construcția</a:t>
                      </a:r>
                      <a:r>
                        <a:rPr lang="ro-MO" sz="1400" b="0" dirty="0">
                          <a:solidFill>
                            <a:schemeClr val="tx1"/>
                          </a:solidFill>
                          <a:effectLst/>
                        </a:rPr>
                        <a:t>, reconstrucția edificiilor sportive, edificiilor destinate prestării serviciilor sociale, inclusiv a infrastructurii medicale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74712">
                <a:tc vMerge="1">
                  <a:txBody>
                    <a:bodyPr/>
                    <a:lstStyle/>
                    <a:p>
                      <a:endParaRPr lang="ru-RU"/>
                    </a:p>
                  </a:txBody>
                  <a:tcPr/>
                </a:tc>
                <a:tc>
                  <a:txBody>
                    <a:bodyPr/>
                    <a:lstStyle/>
                    <a:p>
                      <a:pPr>
                        <a:spcAft>
                          <a:spcPts val="0"/>
                        </a:spcAft>
                      </a:pPr>
                      <a:r>
                        <a:rPr lang="ro-MO" sz="1400" b="1" dirty="0" smtClean="0">
                          <a:solidFill>
                            <a:schemeClr val="tx1"/>
                          </a:solidFill>
                          <a:effectLst/>
                        </a:rPr>
                        <a:t>M-2.4</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Restaurarea </a:t>
                      </a:r>
                      <a:r>
                        <a:rPr lang="ro-MO" sz="1400" b="0" dirty="0">
                          <a:solidFill>
                            <a:schemeClr val="tx1"/>
                          </a:solidFill>
                          <a:effectLst/>
                        </a:rPr>
                        <a:t>/ reabilitarea/ reconstituirea / conservarea monumentelor/structurilor istorice specifice pentru arhitectura rurală tradițională într-o anumită zonă, destinate unor scopuri publice, inclusiv monumente de for public</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1452852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Таблица 10"/>
          <p:cNvGraphicFramePr>
            <a:graphicFrameLocks noGrp="1"/>
          </p:cNvGraphicFramePr>
          <p:nvPr>
            <p:extLst>
              <p:ext uri="{D42A27DB-BD31-4B8C-83A1-F6EECF244321}">
                <p14:modId xmlns:p14="http://schemas.microsoft.com/office/powerpoint/2010/main" val="249845922"/>
              </p:ext>
            </p:extLst>
          </p:nvPr>
        </p:nvGraphicFramePr>
        <p:xfrm>
          <a:off x="2429018" y="1652905"/>
          <a:ext cx="4342776" cy="576064"/>
        </p:xfrm>
        <a:graphic>
          <a:graphicData uri="http://schemas.openxmlformats.org/drawingml/2006/table">
            <a:tbl>
              <a:tblPr firstRow="1" firstCol="1" bandRow="1">
                <a:tableStyleId>{5C22544A-7EE6-4342-B048-85BDC9FD1C3A}</a:tableStyleId>
              </a:tblPr>
              <a:tblGrid>
                <a:gridCol w="4342776"/>
              </a:tblGrid>
              <a:tr h="576064">
                <a:tc>
                  <a:txBody>
                    <a:bodyPr/>
                    <a:lstStyle/>
                    <a:p>
                      <a:pPr algn="ctr">
                        <a:lnSpc>
                          <a:spcPct val="106000"/>
                        </a:lnSpc>
                        <a:spcBef>
                          <a:spcPts val="600"/>
                        </a:spcBef>
                        <a:spcAft>
                          <a:spcPts val="600"/>
                        </a:spcAft>
                      </a:pPr>
                      <a:r>
                        <a:rPr lang="ro-MO" sz="1400" b="1" kern="1200" dirty="0" smtClean="0">
                          <a:solidFill>
                            <a:schemeClr val="tx1"/>
                          </a:solidFill>
                          <a:effectLst/>
                          <a:latin typeface="+mn-lt"/>
                          <a:ea typeface="+mn-ea"/>
                          <a:cs typeface="+mn-cs"/>
                        </a:rPr>
                        <a:t>mun. Chișinău, bd. Ștefan cel Mare și Sfânt, 124, etaj 3</a:t>
                      </a:r>
                      <a:endParaRPr lang="ru-RU" sz="1400" dirty="0">
                        <a:solidFill>
                          <a:schemeClr val="tx1"/>
                        </a:solidFill>
                        <a:effectLst/>
                        <a:latin typeface="Calibri"/>
                        <a:ea typeface="Calibri"/>
                        <a:cs typeface="Times New Roman"/>
                      </a:endParaRPr>
                    </a:p>
                  </a:txBody>
                  <a:tcPr marL="68580" marR="68580" marT="0" marB="0" anchor="ctr">
                    <a:solidFill>
                      <a:schemeClr val="bg1"/>
                    </a:solidFill>
                  </a:tcPr>
                </a:tc>
              </a:tr>
            </a:tbl>
          </a:graphicData>
        </a:graphic>
      </p:graphicFrame>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19</a:t>
            </a:fld>
            <a:endParaRPr lang="en-US" altLang="en-US"/>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0" name="Rectangle 1"/>
          <p:cNvSpPr>
            <a:spLocks noChangeArrowheads="1"/>
          </p:cNvSpPr>
          <p:nvPr/>
        </p:nvSpPr>
        <p:spPr bwMode="auto">
          <a:xfrm>
            <a:off x="1585898" y="1124744"/>
            <a:ext cx="5972204"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a:t>0</a:t>
            </a:r>
            <a:r>
              <a:rPr lang="ro-MO" sz="1800" b="1" dirty="0" smtClean="0"/>
              <a:t>2 – 16 Mai 2023 (în zile lucrătoare)</a:t>
            </a:r>
          </a:p>
          <a:p>
            <a:pPr algn="ctr">
              <a:buNone/>
            </a:pPr>
            <a:r>
              <a:rPr lang="ro-MO" sz="1800" b="1" dirty="0"/>
              <a:t>o</a:t>
            </a:r>
            <a:r>
              <a:rPr lang="ro-MO" sz="1800" b="1" dirty="0" smtClean="0"/>
              <a:t>rele 08.00-17.00 (fără pauză)</a:t>
            </a:r>
            <a:endParaRPr lang="ru-RU" sz="1800" b="1" dirty="0"/>
          </a:p>
        </p:txBody>
      </p:sp>
      <p:pic>
        <p:nvPicPr>
          <p:cNvPr id="3075" name="Picture 3" descr="C:\Users\sergh\OneDrive\Desktop\изображение_viber_2023-05-02_12-29-37-100.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84182" y="2204864"/>
            <a:ext cx="4032448" cy="3959360"/>
          </a:xfrm>
          <a:prstGeom prst="rect">
            <a:avLst/>
          </a:prstGeom>
          <a:noFill/>
          <a:ln>
            <a:solidFill>
              <a:schemeClr val="tx2"/>
            </a:solidFill>
          </a:ln>
          <a:extLst>
            <a:ext uri="{909E8E84-426E-40DD-AFC4-6F175D3DCCD1}">
              <a14:hiddenFill xmlns:a14="http://schemas.microsoft.com/office/drawing/2010/main">
                <a:solidFill>
                  <a:srgbClr val="FFFFFF"/>
                </a:solidFill>
              </a14:hiddenFill>
            </a:ext>
          </a:extLst>
        </p:spPr>
      </p:pic>
      <p:graphicFrame>
        <p:nvGraphicFramePr>
          <p:cNvPr id="12" name="Таблица 11"/>
          <p:cNvGraphicFramePr>
            <a:graphicFrameLocks noGrp="1"/>
          </p:cNvGraphicFramePr>
          <p:nvPr>
            <p:extLst>
              <p:ext uri="{D42A27DB-BD31-4B8C-83A1-F6EECF244321}">
                <p14:modId xmlns:p14="http://schemas.microsoft.com/office/powerpoint/2010/main" val="3992285759"/>
              </p:ext>
            </p:extLst>
          </p:nvPr>
        </p:nvGraphicFramePr>
        <p:xfrm>
          <a:off x="2878102" y="5373216"/>
          <a:ext cx="3494098" cy="1219200"/>
        </p:xfrm>
        <a:graphic>
          <a:graphicData uri="http://schemas.openxmlformats.org/drawingml/2006/table">
            <a:tbl>
              <a:tblPr firstRow="1" firstCol="1" bandRow="1">
                <a:tableStyleId>{5C22544A-7EE6-4342-B048-85BDC9FD1C3A}</a:tableStyleId>
              </a:tblPr>
              <a:tblGrid>
                <a:gridCol w="3494098"/>
              </a:tblGrid>
              <a:tr h="726604">
                <a:tc>
                  <a:txBody>
                    <a:bodyPr/>
                    <a:lstStyle/>
                    <a:p>
                      <a:pPr algn="ctr">
                        <a:lnSpc>
                          <a:spcPct val="100000"/>
                        </a:lnSpc>
                        <a:spcBef>
                          <a:spcPts val="0"/>
                        </a:spcBef>
                        <a:spcAft>
                          <a:spcPts val="0"/>
                        </a:spcAft>
                      </a:pPr>
                      <a:r>
                        <a:rPr lang="ro-MO" sz="1600" dirty="0" smtClean="0">
                          <a:solidFill>
                            <a:srgbClr val="008000"/>
                          </a:solidFill>
                          <a:effectLst/>
                        </a:rPr>
                        <a:t>LINIA VERDE DE CONSULTANȚĂ:</a:t>
                      </a:r>
                    </a:p>
                    <a:p>
                      <a:pPr algn="ctr">
                        <a:lnSpc>
                          <a:spcPct val="100000"/>
                        </a:lnSpc>
                        <a:spcBef>
                          <a:spcPts val="0"/>
                        </a:spcBef>
                        <a:spcAft>
                          <a:spcPts val="0"/>
                        </a:spcAft>
                      </a:pPr>
                      <a:endParaRPr lang="ro-MO" sz="1600" dirty="0" smtClean="0">
                        <a:solidFill>
                          <a:srgbClr val="008000"/>
                        </a:solidFill>
                        <a:effectLst/>
                      </a:endParaRPr>
                    </a:p>
                    <a:p>
                      <a:pPr algn="ctr">
                        <a:lnSpc>
                          <a:spcPct val="100000"/>
                        </a:lnSpc>
                        <a:spcBef>
                          <a:spcPts val="0"/>
                        </a:spcBef>
                        <a:spcAft>
                          <a:spcPts val="0"/>
                        </a:spcAft>
                      </a:pPr>
                      <a:r>
                        <a:rPr lang="ro-MO" sz="1600" dirty="0" smtClean="0">
                          <a:solidFill>
                            <a:srgbClr val="008000"/>
                          </a:solidFill>
                          <a:effectLst/>
                        </a:rPr>
                        <a:t>e-mail</a:t>
                      </a:r>
                      <a:r>
                        <a:rPr lang="ro-MO" sz="1600" dirty="0">
                          <a:solidFill>
                            <a:srgbClr val="008000"/>
                          </a:solidFill>
                          <a:effectLst/>
                        </a:rPr>
                        <a:t>: </a:t>
                      </a:r>
                      <a:r>
                        <a:rPr lang="ro-MO" sz="1600" u="sng" dirty="0">
                          <a:solidFill>
                            <a:srgbClr val="008000"/>
                          </a:solidFill>
                          <a:effectLst/>
                        </a:rPr>
                        <a:t>office@ondrl.gov.md</a:t>
                      </a:r>
                      <a:endParaRPr lang="ru-RU" sz="1600" dirty="0">
                        <a:solidFill>
                          <a:srgbClr val="008000"/>
                        </a:solidFill>
                        <a:effectLst/>
                      </a:endParaRPr>
                    </a:p>
                    <a:p>
                      <a:pPr algn="ctr">
                        <a:lnSpc>
                          <a:spcPct val="100000"/>
                        </a:lnSpc>
                        <a:spcBef>
                          <a:spcPts val="0"/>
                        </a:spcBef>
                        <a:spcAft>
                          <a:spcPts val="0"/>
                        </a:spcAft>
                      </a:pPr>
                      <a:r>
                        <a:rPr lang="ro-MO" sz="1600" dirty="0">
                          <a:solidFill>
                            <a:srgbClr val="008000"/>
                          </a:solidFill>
                          <a:effectLst/>
                        </a:rPr>
                        <a:t>tel.: </a:t>
                      </a:r>
                      <a:r>
                        <a:rPr lang="ro-MO" sz="1600" dirty="0" smtClean="0">
                          <a:solidFill>
                            <a:srgbClr val="008000"/>
                          </a:solidFill>
                          <a:effectLst/>
                        </a:rPr>
                        <a:t>022-27-91-22</a:t>
                      </a:r>
                    </a:p>
                    <a:p>
                      <a:pPr algn="ctr">
                        <a:lnSpc>
                          <a:spcPct val="100000"/>
                        </a:lnSpc>
                        <a:spcBef>
                          <a:spcPts val="0"/>
                        </a:spcBef>
                        <a:spcAft>
                          <a:spcPts val="0"/>
                        </a:spcAft>
                      </a:pPr>
                      <a:endParaRPr lang="ru-RU" sz="1600" dirty="0">
                        <a:solidFill>
                          <a:srgbClr val="008000"/>
                        </a:solidFill>
                        <a:effectLst/>
                        <a:latin typeface="Calibri"/>
                        <a:ea typeface="Calibri"/>
                        <a:cs typeface="Times New Roman"/>
                      </a:endParaRPr>
                    </a:p>
                  </a:txBody>
                  <a:tcPr marL="68580" marR="68580" marT="0" marB="0" anchor="ctr">
                    <a:solidFill>
                      <a:srgbClr val="FFFF00"/>
                    </a:solidFill>
                  </a:tcPr>
                </a:tc>
              </a:tr>
            </a:tbl>
          </a:graphicData>
        </a:graphic>
      </p:graphicFrame>
    </p:spTree>
    <p:extLst>
      <p:ext uri="{BB962C8B-B14F-4D97-AF65-F5344CB8AC3E}">
        <p14:creationId xmlns:p14="http://schemas.microsoft.com/office/powerpoint/2010/main" val="585835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2</a:t>
            </a:fld>
            <a:endParaRPr lang="en-US" altLang="en-US"/>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graphicFrame>
        <p:nvGraphicFramePr>
          <p:cNvPr id="2" name="Таблица 1"/>
          <p:cNvGraphicFramePr>
            <a:graphicFrameLocks noGrp="1"/>
          </p:cNvGraphicFramePr>
          <p:nvPr>
            <p:extLst>
              <p:ext uri="{D42A27DB-BD31-4B8C-83A1-F6EECF244321}">
                <p14:modId xmlns:p14="http://schemas.microsoft.com/office/powerpoint/2010/main" val="3517276512"/>
              </p:ext>
            </p:extLst>
          </p:nvPr>
        </p:nvGraphicFramePr>
        <p:xfrm>
          <a:off x="1174246" y="2420888"/>
          <a:ext cx="6795508" cy="3942080"/>
        </p:xfrm>
        <a:graphic>
          <a:graphicData uri="http://schemas.openxmlformats.org/drawingml/2006/table">
            <a:tbl>
              <a:tblPr firstRow="1" bandRow="1">
                <a:tableStyleId>{5C22544A-7EE6-4342-B048-85BDC9FD1C3A}</a:tableStyleId>
              </a:tblPr>
              <a:tblGrid>
                <a:gridCol w="1674868"/>
                <a:gridCol w="1280160"/>
                <a:gridCol w="1280160"/>
                <a:gridCol w="1280160"/>
                <a:gridCol w="1280160"/>
              </a:tblGrid>
              <a:tr h="370840">
                <a:tc>
                  <a:txBody>
                    <a:bodyPr/>
                    <a:lstStyle/>
                    <a:p>
                      <a:pPr algn="ctr"/>
                      <a:r>
                        <a:rPr lang="ro-MO" sz="1200" dirty="0" smtClean="0">
                          <a:solidFill>
                            <a:schemeClr val="tx1"/>
                          </a:solidFill>
                        </a:rPr>
                        <a:t>Măsuri de intervenție</a:t>
                      </a:r>
                      <a:endParaRPr lang="ru-RU" sz="1200" dirty="0">
                        <a:solidFill>
                          <a:schemeClr val="tx1"/>
                        </a:solidFill>
                      </a:endParaRPr>
                    </a:p>
                  </a:txBody>
                  <a:tcPr anchor="ctr">
                    <a:solidFill>
                      <a:schemeClr val="tx2">
                        <a:lumMod val="40000"/>
                        <a:lumOff val="60000"/>
                      </a:schemeClr>
                    </a:solidFill>
                  </a:tcPr>
                </a:tc>
                <a:tc>
                  <a:txBody>
                    <a:bodyPr/>
                    <a:lstStyle/>
                    <a:p>
                      <a:pPr algn="ctr"/>
                      <a:r>
                        <a:rPr lang="ro-MO" sz="1600" dirty="0" smtClean="0">
                          <a:solidFill>
                            <a:srgbClr val="FF0000"/>
                          </a:solidFill>
                        </a:rPr>
                        <a:t>1. Satul European Expres</a:t>
                      </a:r>
                      <a:endParaRPr lang="ru-RU" sz="1600" dirty="0">
                        <a:solidFill>
                          <a:srgbClr val="FF0000"/>
                        </a:solidFill>
                      </a:endParaRPr>
                    </a:p>
                  </a:txBody>
                  <a:tcPr anchor="ctr">
                    <a:solidFill>
                      <a:schemeClr val="tx2">
                        <a:lumMod val="40000"/>
                        <a:lumOff val="60000"/>
                      </a:schemeClr>
                    </a:solidFill>
                  </a:tcPr>
                </a:tc>
                <a:tc>
                  <a:txBody>
                    <a:bodyPr/>
                    <a:lstStyle/>
                    <a:p>
                      <a:pPr algn="ctr"/>
                      <a:r>
                        <a:rPr lang="ro-MO" sz="1200" dirty="0" smtClean="0">
                          <a:solidFill>
                            <a:schemeClr val="tx1"/>
                          </a:solidFill>
                        </a:rPr>
                        <a:t>2. Apel Competitiv</a:t>
                      </a:r>
                      <a:endParaRPr lang="ru-RU" sz="1200" dirty="0">
                        <a:solidFill>
                          <a:schemeClr val="tx1"/>
                        </a:solidFill>
                      </a:endParaRPr>
                    </a:p>
                  </a:txBody>
                  <a:tcPr anchor="ctr">
                    <a:solidFill>
                      <a:schemeClr val="tx2">
                        <a:lumMod val="40000"/>
                        <a:lumOff val="60000"/>
                      </a:schemeClr>
                    </a:solidFill>
                  </a:tcPr>
                </a:tc>
                <a:tc>
                  <a:txBody>
                    <a:bodyPr/>
                    <a:lstStyle/>
                    <a:p>
                      <a:pPr algn="ctr"/>
                      <a:r>
                        <a:rPr lang="ro-MO" sz="1200" dirty="0" smtClean="0">
                          <a:solidFill>
                            <a:schemeClr val="tx1"/>
                          </a:solidFill>
                        </a:rPr>
                        <a:t>3. Planuri urbanistice</a:t>
                      </a:r>
                      <a:endParaRPr lang="ru-RU" sz="1200" dirty="0">
                        <a:solidFill>
                          <a:schemeClr val="tx1"/>
                        </a:solidFill>
                      </a:endParaRPr>
                    </a:p>
                  </a:txBody>
                  <a:tcPr anchor="ctr">
                    <a:solidFill>
                      <a:schemeClr val="tx2">
                        <a:lumMod val="40000"/>
                        <a:lumOff val="60000"/>
                      </a:schemeClr>
                    </a:solidFill>
                  </a:tcPr>
                </a:tc>
                <a:tc>
                  <a:txBody>
                    <a:bodyPr/>
                    <a:lstStyle/>
                    <a:p>
                      <a:pPr algn="ctr"/>
                      <a:r>
                        <a:rPr lang="ro-MO" sz="1200" dirty="0" smtClean="0">
                          <a:solidFill>
                            <a:schemeClr val="tx1"/>
                          </a:solidFill>
                        </a:rPr>
                        <a:t>4. </a:t>
                      </a:r>
                      <a:r>
                        <a:rPr lang="ro-MO" sz="1200" dirty="0" err="1" smtClean="0">
                          <a:solidFill>
                            <a:schemeClr val="tx1"/>
                          </a:solidFill>
                        </a:rPr>
                        <a:t>Co-finațare</a:t>
                      </a:r>
                      <a:r>
                        <a:rPr lang="ro-MO" sz="1200" dirty="0" smtClean="0">
                          <a:solidFill>
                            <a:schemeClr val="tx1"/>
                          </a:solidFill>
                        </a:rPr>
                        <a:t> proiecte externe</a:t>
                      </a:r>
                      <a:endParaRPr lang="ru-RU" sz="1200" dirty="0">
                        <a:solidFill>
                          <a:schemeClr val="tx1"/>
                        </a:solidFill>
                      </a:endParaRPr>
                    </a:p>
                  </a:txBody>
                  <a:tcPr anchor="ctr">
                    <a:solidFill>
                      <a:schemeClr val="tx2">
                        <a:lumMod val="40000"/>
                        <a:lumOff val="60000"/>
                      </a:schemeClr>
                    </a:solidFill>
                  </a:tcPr>
                </a:tc>
              </a:tr>
              <a:tr h="370840">
                <a:tc>
                  <a:txBody>
                    <a:bodyPr/>
                    <a:lstStyle/>
                    <a:p>
                      <a:r>
                        <a:rPr lang="ro-MO" sz="1200" dirty="0" smtClean="0">
                          <a:solidFill>
                            <a:schemeClr val="tx1">
                              <a:lumMod val="65000"/>
                              <a:lumOff val="35000"/>
                            </a:schemeClr>
                          </a:solidFill>
                        </a:rPr>
                        <a:t>M-1.</a:t>
                      </a:r>
                      <a:r>
                        <a:rPr lang="ru-RU" sz="1200" dirty="0" smtClean="0">
                          <a:solidFill>
                            <a:schemeClr val="tx1">
                              <a:lumMod val="65000"/>
                              <a:lumOff val="35000"/>
                            </a:schemeClr>
                          </a:solidFill>
                        </a:rPr>
                        <a:t>1</a:t>
                      </a:r>
                      <a:endParaRPr lang="ru-RU" sz="1200" dirty="0">
                        <a:solidFill>
                          <a:schemeClr val="tx1">
                            <a:lumMod val="65000"/>
                            <a:lumOff val="35000"/>
                          </a:schemeClr>
                        </a:solidFill>
                      </a:endParaRPr>
                    </a:p>
                  </a:txBody>
                  <a:tcPr anchor="ctr"/>
                </a:tc>
                <a:tc>
                  <a:txBody>
                    <a:bodyPr/>
                    <a:lstStyle/>
                    <a:p>
                      <a:pPr algn="ctr"/>
                      <a:endParaRPr lang="ru-RU" sz="1800" dirty="0">
                        <a:solidFill>
                          <a:srgbClr val="FF0000"/>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ru-RU" sz="1800" b="0" i="0" kern="1200" dirty="0" smtClean="0">
                          <a:solidFill>
                            <a:schemeClr val="tx1"/>
                          </a:solidFill>
                          <a:effectLst/>
                          <a:latin typeface="+mn-lt"/>
                          <a:ea typeface="+mn-ea"/>
                          <a:cs typeface="+mn-cs"/>
                        </a:rPr>
                        <a:t>✓</a:t>
                      </a:r>
                      <a:endParaRPr lang="ru-RU" sz="1800" dirty="0" smtClean="0">
                        <a:solidFill>
                          <a:schemeClr val="tx1"/>
                        </a:solidFill>
                      </a:endParaRPr>
                    </a:p>
                  </a:txBody>
                  <a:tcPr anchor="ctr"/>
                </a:tc>
                <a:tc>
                  <a:txBody>
                    <a:bodyPr/>
                    <a:lstStyle/>
                    <a:p>
                      <a:pPr algn="ctr"/>
                      <a:endParaRPr lang="ru-RU" sz="1800" dirty="0">
                        <a:solidFill>
                          <a:schemeClr val="tx1"/>
                        </a:solidFill>
                      </a:endParaRPr>
                    </a:p>
                  </a:txBody>
                  <a:tcPr anchor="ctr"/>
                </a:tc>
                <a:tc>
                  <a:txBody>
                    <a:bodyPr/>
                    <a:lstStyle/>
                    <a:p>
                      <a:pPr algn="ctr"/>
                      <a:endParaRPr lang="ru-RU" sz="1800">
                        <a:solidFill>
                          <a:schemeClr val="tx1"/>
                        </a:solidFill>
                      </a:endParaRPr>
                    </a:p>
                  </a:txBody>
                  <a:tcPr anchor="ctr"/>
                </a:tc>
              </a:tr>
              <a:tr h="370840">
                <a:tc>
                  <a:txBody>
                    <a:bodyPr/>
                    <a:lstStyle/>
                    <a:p>
                      <a:r>
                        <a:rPr lang="ro-MO" sz="1800" b="1" dirty="0" smtClean="0">
                          <a:solidFill>
                            <a:srgbClr val="FF0000"/>
                          </a:solidFill>
                        </a:rPr>
                        <a:t>M-1.2</a:t>
                      </a:r>
                      <a:endParaRPr lang="ru-RU" sz="1800" b="1" dirty="0">
                        <a:solidFill>
                          <a:srgbClr val="FF0000"/>
                        </a:solidFill>
                      </a:endParaRPr>
                    </a:p>
                  </a:txBody>
                  <a:tcPr anchor="ctr"/>
                </a:tc>
                <a:tc>
                  <a:txBody>
                    <a:bodyPr/>
                    <a:lstStyle/>
                    <a:p>
                      <a:pPr algn="ctr"/>
                      <a:r>
                        <a:rPr lang="ru-RU" sz="2000" b="0" i="0" kern="1200" dirty="0" smtClean="0">
                          <a:solidFill>
                            <a:srgbClr val="FF0000"/>
                          </a:solidFill>
                          <a:effectLst/>
                          <a:latin typeface="+mn-lt"/>
                          <a:ea typeface="+mn-ea"/>
                          <a:cs typeface="+mn-cs"/>
                        </a:rPr>
                        <a:t>✓</a:t>
                      </a:r>
                      <a:endParaRPr lang="ru-RU" sz="2000" dirty="0"/>
                    </a:p>
                  </a:txBody>
                  <a:tcPr anchor="ctr"/>
                </a:tc>
                <a:tc>
                  <a:txBody>
                    <a:bodyPr/>
                    <a:lstStyle/>
                    <a:p>
                      <a:pPr algn="ctr"/>
                      <a:r>
                        <a:rPr lang="ru-RU" sz="1800" b="0" i="0" kern="1200" dirty="0" smtClean="0">
                          <a:solidFill>
                            <a:schemeClr val="tx1"/>
                          </a:solidFill>
                          <a:effectLst/>
                          <a:latin typeface="+mn-lt"/>
                          <a:ea typeface="+mn-ea"/>
                          <a:cs typeface="+mn-cs"/>
                        </a:rPr>
                        <a:t>✓</a:t>
                      </a: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r>
              <a:tr h="370840">
                <a:tc>
                  <a:txBody>
                    <a:bodyPr/>
                    <a:lstStyle/>
                    <a:p>
                      <a:r>
                        <a:rPr lang="ro-MO" sz="1200" dirty="0" smtClean="0">
                          <a:solidFill>
                            <a:schemeClr val="tx1">
                              <a:lumMod val="65000"/>
                              <a:lumOff val="35000"/>
                            </a:schemeClr>
                          </a:solidFill>
                        </a:rPr>
                        <a:t>M-1.3</a:t>
                      </a:r>
                      <a:endParaRPr lang="ru-RU" sz="1200" dirty="0">
                        <a:solidFill>
                          <a:schemeClr val="tx1">
                            <a:lumMod val="65000"/>
                            <a:lumOff val="35000"/>
                          </a:schemeClr>
                        </a:solidFill>
                      </a:endParaRPr>
                    </a:p>
                  </a:txBody>
                  <a:tcPr anchor="ctr"/>
                </a:tc>
                <a:tc>
                  <a:txBody>
                    <a:bodyPr/>
                    <a:lstStyle/>
                    <a:p>
                      <a:pPr algn="ctr"/>
                      <a:endParaRPr lang="ru-RU" sz="2000" dirty="0"/>
                    </a:p>
                  </a:txBody>
                  <a:tcPr anchor="ctr"/>
                </a:tc>
                <a:tc>
                  <a:txBody>
                    <a:bodyPr/>
                    <a:lstStyle/>
                    <a:p>
                      <a:pPr algn="ctr"/>
                      <a:endParaRPr lang="ru-RU" sz="1800" dirty="0">
                        <a:solidFill>
                          <a:schemeClr val="tx1"/>
                        </a:solidFill>
                      </a:endParaRPr>
                    </a:p>
                  </a:txBody>
                  <a:tcPr anchor="ctr"/>
                </a:tc>
                <a:tc>
                  <a:txBody>
                    <a:bodyPr/>
                    <a:lstStyle/>
                    <a:p>
                      <a:pPr algn="ctr"/>
                      <a:r>
                        <a:rPr lang="ru-RU" sz="1800" b="0" i="0" kern="1200" dirty="0" smtClean="0">
                          <a:solidFill>
                            <a:schemeClr val="tx1"/>
                          </a:solidFill>
                          <a:effectLst/>
                          <a:latin typeface="+mn-lt"/>
                          <a:ea typeface="+mn-ea"/>
                          <a:cs typeface="+mn-cs"/>
                        </a:rPr>
                        <a:t>✓</a:t>
                      </a:r>
                      <a:endParaRPr lang="ru-RU" sz="1800" dirty="0">
                        <a:solidFill>
                          <a:schemeClr val="tx1"/>
                        </a:solidFill>
                      </a:endParaRPr>
                    </a:p>
                  </a:txBody>
                  <a:tcPr anchor="ctr"/>
                </a:tc>
                <a:tc>
                  <a:txBody>
                    <a:bodyPr/>
                    <a:lstStyle/>
                    <a:p>
                      <a:pPr algn="ctr"/>
                      <a:endParaRPr lang="ru-RU" sz="1800">
                        <a:solidFill>
                          <a:schemeClr val="tx1"/>
                        </a:solidFill>
                      </a:endParaRPr>
                    </a:p>
                  </a:txBody>
                  <a:tcPr anchor="ctr"/>
                </a:tc>
              </a:tr>
              <a:tr h="370840">
                <a:tc>
                  <a:txBody>
                    <a:bodyPr/>
                    <a:lstStyle/>
                    <a:p>
                      <a:r>
                        <a:rPr lang="ro-MO" sz="1800" b="1" dirty="0" smtClean="0">
                          <a:solidFill>
                            <a:srgbClr val="FF0000"/>
                          </a:solidFill>
                        </a:rPr>
                        <a:t>M-2.1</a:t>
                      </a:r>
                      <a:endParaRPr lang="ru-RU" sz="1800" b="1" dirty="0">
                        <a:solidFill>
                          <a:srgbClr val="FF0000"/>
                        </a:solidFill>
                      </a:endParaRPr>
                    </a:p>
                  </a:txBody>
                  <a:tcPr anchor="ctr"/>
                </a:tc>
                <a:tc>
                  <a:txBody>
                    <a:bodyPr/>
                    <a:lstStyle/>
                    <a:p>
                      <a:pPr algn="ctr"/>
                      <a:r>
                        <a:rPr lang="ru-RU" sz="2000" b="0" i="0" kern="1200" dirty="0" smtClean="0">
                          <a:solidFill>
                            <a:srgbClr val="FF0000"/>
                          </a:solidFill>
                          <a:effectLst/>
                          <a:latin typeface="+mn-lt"/>
                          <a:ea typeface="+mn-ea"/>
                          <a:cs typeface="+mn-cs"/>
                        </a:rPr>
                        <a:t>✓</a:t>
                      </a:r>
                      <a:endParaRPr lang="ru-RU" sz="2000" dirty="0"/>
                    </a:p>
                  </a:txBody>
                  <a:tcPr anchor="ctr"/>
                </a:tc>
                <a:tc>
                  <a:txBody>
                    <a:bodyPr/>
                    <a:lstStyle/>
                    <a:p>
                      <a:pPr algn="ctr"/>
                      <a:r>
                        <a:rPr lang="ru-RU" sz="1800" b="0" i="0" kern="1200" dirty="0" smtClean="0">
                          <a:solidFill>
                            <a:schemeClr val="tx1"/>
                          </a:solidFill>
                          <a:effectLst/>
                          <a:latin typeface="+mn-lt"/>
                          <a:ea typeface="+mn-ea"/>
                          <a:cs typeface="+mn-cs"/>
                        </a:rPr>
                        <a:t>✓</a:t>
                      </a: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c>
                  <a:txBody>
                    <a:bodyPr/>
                    <a:lstStyle/>
                    <a:p>
                      <a:pPr algn="ctr"/>
                      <a:endParaRPr lang="ru-RU" sz="1800">
                        <a:solidFill>
                          <a:schemeClr val="tx1"/>
                        </a:solidFill>
                      </a:endParaRPr>
                    </a:p>
                  </a:txBody>
                  <a:tcPr anchor="ctr"/>
                </a:tc>
              </a:tr>
              <a:tr h="370840">
                <a:tc>
                  <a:txBody>
                    <a:bodyPr/>
                    <a:lstStyle/>
                    <a:p>
                      <a:r>
                        <a:rPr lang="ro-MO" sz="1800" b="1" dirty="0" smtClean="0">
                          <a:solidFill>
                            <a:srgbClr val="FF0000"/>
                          </a:solidFill>
                        </a:rPr>
                        <a:t>M-2.2</a:t>
                      </a:r>
                      <a:endParaRPr lang="ru-RU" sz="1800" b="1" dirty="0">
                        <a:solidFill>
                          <a:srgbClr val="FF0000"/>
                        </a:solidFill>
                      </a:endParaRPr>
                    </a:p>
                  </a:txBody>
                  <a:tcPr anchor="ctr"/>
                </a:tc>
                <a:tc>
                  <a:txBody>
                    <a:bodyPr/>
                    <a:lstStyle/>
                    <a:p>
                      <a:pPr algn="ctr"/>
                      <a:r>
                        <a:rPr lang="ru-RU" sz="2000" b="0" i="0" kern="1200" dirty="0" smtClean="0">
                          <a:solidFill>
                            <a:srgbClr val="FF0000"/>
                          </a:solidFill>
                          <a:effectLst/>
                          <a:latin typeface="+mn-lt"/>
                          <a:ea typeface="+mn-ea"/>
                          <a:cs typeface="+mn-cs"/>
                        </a:rPr>
                        <a:t>✓</a:t>
                      </a:r>
                      <a:endParaRPr lang="ru-RU" sz="2000" dirty="0"/>
                    </a:p>
                  </a:txBody>
                  <a:tcPr anchor="ctr"/>
                </a:tc>
                <a:tc>
                  <a:txBody>
                    <a:bodyPr/>
                    <a:lstStyle/>
                    <a:p>
                      <a:pPr algn="ctr"/>
                      <a:r>
                        <a:rPr lang="ru-RU" sz="1800" b="0" i="0" kern="1200" dirty="0" smtClean="0">
                          <a:solidFill>
                            <a:schemeClr val="tx1"/>
                          </a:solidFill>
                          <a:effectLst/>
                          <a:latin typeface="+mn-lt"/>
                          <a:ea typeface="+mn-ea"/>
                          <a:cs typeface="+mn-cs"/>
                        </a:rPr>
                        <a:t>✓</a:t>
                      </a: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c>
                  <a:txBody>
                    <a:bodyPr/>
                    <a:lstStyle/>
                    <a:p>
                      <a:pPr algn="ctr"/>
                      <a:endParaRPr lang="ru-RU" sz="1800">
                        <a:solidFill>
                          <a:schemeClr val="tx1"/>
                        </a:solidFill>
                      </a:endParaRPr>
                    </a:p>
                  </a:txBody>
                  <a:tcPr anchor="ctr"/>
                </a:tc>
              </a:tr>
              <a:tr h="370840">
                <a:tc>
                  <a:txBody>
                    <a:bodyPr/>
                    <a:lstStyle/>
                    <a:p>
                      <a:r>
                        <a:rPr lang="ro-MO" sz="1800" b="1" dirty="0" smtClean="0">
                          <a:solidFill>
                            <a:srgbClr val="FF0000"/>
                          </a:solidFill>
                        </a:rPr>
                        <a:t>M-2.3</a:t>
                      </a:r>
                      <a:endParaRPr lang="ru-RU" sz="1800" b="1" dirty="0">
                        <a:solidFill>
                          <a:srgbClr val="FF0000"/>
                        </a:solidFill>
                      </a:endParaRPr>
                    </a:p>
                  </a:txBody>
                  <a:tcPr anchor="ctr"/>
                </a:tc>
                <a:tc>
                  <a:txBody>
                    <a:bodyPr/>
                    <a:lstStyle/>
                    <a:p>
                      <a:pPr algn="ctr"/>
                      <a:r>
                        <a:rPr lang="ru-RU" sz="2000" b="0" i="0" kern="1200" dirty="0" smtClean="0">
                          <a:solidFill>
                            <a:srgbClr val="FF0000"/>
                          </a:solidFill>
                          <a:effectLst/>
                          <a:latin typeface="+mn-lt"/>
                          <a:ea typeface="+mn-ea"/>
                          <a:cs typeface="+mn-cs"/>
                        </a:rPr>
                        <a:t>✓</a:t>
                      </a:r>
                      <a:endParaRPr lang="ru-RU" sz="2000" dirty="0"/>
                    </a:p>
                  </a:txBody>
                  <a:tcPr anchor="ctr"/>
                </a:tc>
                <a:tc>
                  <a:txBody>
                    <a:bodyPr/>
                    <a:lstStyle/>
                    <a:p>
                      <a:pPr algn="ctr"/>
                      <a:r>
                        <a:rPr lang="ru-RU" sz="1800" b="0" i="0" kern="1200" dirty="0" smtClean="0">
                          <a:solidFill>
                            <a:schemeClr val="tx1"/>
                          </a:solidFill>
                          <a:effectLst/>
                          <a:latin typeface="+mn-lt"/>
                          <a:ea typeface="+mn-ea"/>
                          <a:cs typeface="+mn-cs"/>
                        </a:rPr>
                        <a:t>✓</a:t>
                      </a: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r>
              <a:tr h="370840">
                <a:tc>
                  <a:txBody>
                    <a:bodyPr/>
                    <a:lstStyle/>
                    <a:p>
                      <a:r>
                        <a:rPr lang="ro-MO" sz="1800" b="1" dirty="0" smtClean="0">
                          <a:solidFill>
                            <a:srgbClr val="FF0000"/>
                          </a:solidFill>
                        </a:rPr>
                        <a:t>M-2.4</a:t>
                      </a:r>
                      <a:endParaRPr lang="ru-RU" sz="1800" b="1" dirty="0">
                        <a:solidFill>
                          <a:srgbClr val="FF0000"/>
                        </a:solidFill>
                      </a:endParaRPr>
                    </a:p>
                  </a:txBody>
                  <a:tcPr anchor="ctr"/>
                </a:tc>
                <a:tc>
                  <a:txBody>
                    <a:bodyPr/>
                    <a:lstStyle/>
                    <a:p>
                      <a:pPr algn="ctr"/>
                      <a:r>
                        <a:rPr lang="ru-RU" sz="2000" b="0" i="0" kern="1200" dirty="0" smtClean="0">
                          <a:solidFill>
                            <a:srgbClr val="FF0000"/>
                          </a:solidFill>
                          <a:effectLst/>
                          <a:latin typeface="+mn-lt"/>
                          <a:ea typeface="+mn-ea"/>
                          <a:cs typeface="+mn-cs"/>
                        </a:rPr>
                        <a:t>✓</a:t>
                      </a:r>
                      <a:endParaRPr lang="ru-RU" sz="2000" dirty="0"/>
                    </a:p>
                  </a:txBody>
                  <a:tcPr anchor="ctr"/>
                </a:tc>
                <a:tc>
                  <a:txBody>
                    <a:bodyPr/>
                    <a:lstStyle/>
                    <a:p>
                      <a:pPr algn="ctr"/>
                      <a:r>
                        <a:rPr lang="ru-RU" sz="1800" b="0" i="0" kern="1200" dirty="0" smtClean="0">
                          <a:solidFill>
                            <a:schemeClr val="tx1"/>
                          </a:solidFill>
                          <a:effectLst/>
                          <a:latin typeface="+mn-lt"/>
                          <a:ea typeface="+mn-ea"/>
                          <a:cs typeface="+mn-cs"/>
                        </a:rPr>
                        <a:t>✓</a:t>
                      </a: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c>
                  <a:txBody>
                    <a:bodyPr/>
                    <a:lstStyle/>
                    <a:p>
                      <a:pPr algn="ctr"/>
                      <a:endParaRPr lang="ru-RU" sz="1800" dirty="0">
                        <a:solidFill>
                          <a:schemeClr val="tx1"/>
                        </a:solidFill>
                      </a:endParaRPr>
                    </a:p>
                  </a:txBody>
                  <a:tcPr anchor="ctr"/>
                </a:tc>
              </a:tr>
              <a:tr h="370840">
                <a:tc>
                  <a:txBody>
                    <a:bodyPr/>
                    <a:lstStyle/>
                    <a:p>
                      <a:r>
                        <a:rPr lang="ro-MO" sz="1200" dirty="0" smtClean="0">
                          <a:solidFill>
                            <a:schemeClr val="tx1">
                              <a:lumMod val="65000"/>
                              <a:lumOff val="35000"/>
                            </a:schemeClr>
                          </a:solidFill>
                        </a:rPr>
                        <a:t>M-3.1</a:t>
                      </a:r>
                      <a:endParaRPr lang="ru-RU" sz="1200" dirty="0">
                        <a:solidFill>
                          <a:schemeClr val="tx1">
                            <a:lumMod val="65000"/>
                            <a:lumOff val="35000"/>
                          </a:schemeClr>
                        </a:solidFill>
                      </a:endParaRPr>
                    </a:p>
                  </a:txBody>
                  <a:tcPr anchor="ctr"/>
                </a:tc>
                <a:tc>
                  <a:txBody>
                    <a:bodyPr/>
                    <a:lstStyle/>
                    <a:p>
                      <a:pPr algn="ctr"/>
                      <a:endParaRPr lang="ru-RU" sz="1800" dirty="0"/>
                    </a:p>
                  </a:txBody>
                  <a:tcPr anchor="ctr"/>
                </a:tc>
                <a:tc>
                  <a:txBody>
                    <a:bodyPr/>
                    <a:lstStyle/>
                    <a:p>
                      <a:pPr algn="ctr"/>
                      <a:endParaRPr lang="ru-RU" sz="1800">
                        <a:solidFill>
                          <a:schemeClr val="tx1"/>
                        </a:solidFill>
                      </a:endParaRPr>
                    </a:p>
                  </a:txBody>
                  <a:tcPr anchor="ctr"/>
                </a:tc>
                <a:tc>
                  <a:txBody>
                    <a:bodyPr/>
                    <a:lstStyle/>
                    <a:p>
                      <a:pPr algn="ctr"/>
                      <a:endParaRPr lang="ru-RU" sz="1800" dirty="0">
                        <a:solidFill>
                          <a:schemeClr val="tx1"/>
                        </a:solidFill>
                      </a:endParaRPr>
                    </a:p>
                  </a:txBody>
                  <a:tcPr anchor="ctr"/>
                </a:tc>
                <a:tc>
                  <a:txBody>
                    <a:bodyPr/>
                    <a:lstStyle/>
                    <a:p>
                      <a:pPr algn="ctr"/>
                      <a:r>
                        <a:rPr lang="ru-RU" sz="1800" b="0" i="0" kern="1200" dirty="0" smtClean="0">
                          <a:solidFill>
                            <a:schemeClr val="tx1"/>
                          </a:solidFill>
                          <a:effectLst/>
                          <a:latin typeface="+mn-lt"/>
                          <a:ea typeface="+mn-ea"/>
                          <a:cs typeface="+mn-cs"/>
                        </a:rPr>
                        <a:t>✓</a:t>
                      </a:r>
                      <a:endParaRPr lang="ru-RU" sz="1800" dirty="0">
                        <a:solidFill>
                          <a:schemeClr val="tx1"/>
                        </a:solidFill>
                      </a:endParaRPr>
                    </a:p>
                  </a:txBody>
                  <a:tcPr anchor="ctr"/>
                </a:tc>
              </a:tr>
            </a:tbl>
          </a:graphicData>
        </a:graphic>
      </p:graphicFrame>
      <p:sp>
        <p:nvSpPr>
          <p:cNvPr id="10" name="Rectangle 1"/>
          <p:cNvSpPr>
            <a:spLocks noChangeArrowheads="1"/>
          </p:cNvSpPr>
          <p:nvPr/>
        </p:nvSpPr>
        <p:spPr bwMode="auto">
          <a:xfrm>
            <a:off x="503548" y="1340768"/>
            <a:ext cx="8136904"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2400" b="1" dirty="0" smtClean="0">
                <a:solidFill>
                  <a:schemeClr val="accent1">
                    <a:lumMod val="75000"/>
                  </a:schemeClr>
                </a:solidFill>
              </a:rPr>
              <a:t>Mecanismele de finanțare </a:t>
            </a:r>
          </a:p>
          <a:p>
            <a:pPr algn="ctr">
              <a:buNone/>
            </a:pPr>
            <a:r>
              <a:rPr lang="ro-MO" sz="2400" b="1" dirty="0" smtClean="0">
                <a:solidFill>
                  <a:schemeClr val="accent1">
                    <a:lumMod val="75000"/>
                  </a:schemeClr>
                </a:solidFill>
              </a:rPr>
              <a:t>a proiectelor de dezvoltare locală din FNDRL</a:t>
            </a:r>
            <a:endParaRPr lang="ru-RU" sz="2400" b="1" dirty="0">
              <a:solidFill>
                <a:schemeClr val="accent1">
                  <a:lumMod val="75000"/>
                </a:schemeClr>
              </a:solidFill>
            </a:endParaRPr>
          </a:p>
        </p:txBody>
      </p:sp>
    </p:spTree>
    <p:extLst>
      <p:ext uri="{BB962C8B-B14F-4D97-AF65-F5344CB8AC3E}">
        <p14:creationId xmlns:p14="http://schemas.microsoft.com/office/powerpoint/2010/main" val="13512956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3</a:t>
            </a:fld>
            <a:endParaRPr lang="en-US" altLang="en-US"/>
          </a:p>
        </p:txBody>
      </p:sp>
      <p:sp>
        <p:nvSpPr>
          <p:cNvPr id="28" name="Rectangle 1"/>
          <p:cNvSpPr>
            <a:spLocks noChangeArrowheads="1"/>
          </p:cNvSpPr>
          <p:nvPr/>
        </p:nvSpPr>
        <p:spPr bwMode="auto">
          <a:xfrm>
            <a:off x="1545563" y="1340767"/>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Desfășurarea </a:t>
            </a:r>
            <a:r>
              <a:rPr lang="ro-RO" sz="2400" b="1" dirty="0" smtClean="0">
                <a:solidFill>
                  <a:schemeClr val="accent1">
                    <a:lumMod val="75000"/>
                  </a:schemeClr>
                </a:solidFill>
              </a:rPr>
              <a:t>concursului</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grpSp>
        <p:nvGrpSpPr>
          <p:cNvPr id="11" name="Группа 10"/>
          <p:cNvGrpSpPr/>
          <p:nvPr/>
        </p:nvGrpSpPr>
        <p:grpSpPr>
          <a:xfrm>
            <a:off x="2012233" y="2024327"/>
            <a:ext cx="5119533" cy="3946526"/>
            <a:chOff x="0" y="0"/>
            <a:chExt cx="4210050" cy="3946805"/>
          </a:xfrm>
        </p:grpSpPr>
        <p:sp>
          <p:nvSpPr>
            <p:cNvPr id="12" name="Прямоугольник 11"/>
            <p:cNvSpPr/>
            <p:nvPr/>
          </p:nvSpPr>
          <p:spPr>
            <a:xfrm>
              <a:off x="0" y="0"/>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dirty="0">
                  <a:solidFill>
                    <a:schemeClr val="bg1"/>
                  </a:solidFill>
                  <a:effectLst/>
                  <a:ea typeface="Calibri"/>
                  <a:cs typeface="Times New Roman"/>
                </a:rPr>
                <a:t>Etapa 1.</a:t>
              </a:r>
              <a:r>
                <a:rPr lang="ro-MO" sz="1600" dirty="0">
                  <a:solidFill>
                    <a:schemeClr val="bg1"/>
                  </a:solidFill>
                  <a:effectLst/>
                  <a:ea typeface="Calibri"/>
                  <a:cs typeface="Times New Roman"/>
                </a:rPr>
                <a:t> Lansarea concursului</a:t>
              </a:r>
              <a:endParaRPr lang="ru-RU" sz="1600" dirty="0">
                <a:solidFill>
                  <a:schemeClr val="bg1"/>
                </a:solidFill>
                <a:effectLst/>
                <a:ea typeface="Calibri"/>
                <a:cs typeface="Times New Roman"/>
              </a:endParaRPr>
            </a:p>
          </p:txBody>
        </p:sp>
        <p:sp>
          <p:nvSpPr>
            <p:cNvPr id="13" name="Прямоугольник 12"/>
            <p:cNvSpPr/>
            <p:nvPr/>
          </p:nvSpPr>
          <p:spPr>
            <a:xfrm>
              <a:off x="0" y="724205"/>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dirty="0">
                  <a:solidFill>
                    <a:schemeClr val="bg1"/>
                  </a:solidFill>
                  <a:effectLst/>
                  <a:latin typeface="+mj-lt"/>
                  <a:ea typeface="Calibri"/>
                  <a:cs typeface="Times New Roman"/>
                </a:rPr>
                <a:t>Etapa 2.</a:t>
              </a:r>
              <a:r>
                <a:rPr lang="ro-MO" sz="1600" dirty="0">
                  <a:solidFill>
                    <a:schemeClr val="bg1"/>
                  </a:solidFill>
                  <a:effectLst/>
                  <a:latin typeface="+mj-lt"/>
                  <a:ea typeface="Calibri"/>
                  <a:cs typeface="Times New Roman"/>
                </a:rPr>
                <a:t> Pregătirea notelor conceptuale</a:t>
              </a:r>
              <a:endParaRPr lang="ru-RU" sz="1600" dirty="0">
                <a:solidFill>
                  <a:schemeClr val="bg1"/>
                </a:solidFill>
                <a:effectLst/>
                <a:latin typeface="+mj-lt"/>
                <a:ea typeface="Calibri"/>
                <a:cs typeface="Times New Roman"/>
              </a:endParaRPr>
            </a:p>
          </p:txBody>
        </p:sp>
        <p:sp>
          <p:nvSpPr>
            <p:cNvPr id="15" name="Прямоугольник 14"/>
            <p:cNvSpPr/>
            <p:nvPr/>
          </p:nvSpPr>
          <p:spPr>
            <a:xfrm>
              <a:off x="0" y="2165299"/>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dirty="0">
                  <a:solidFill>
                    <a:schemeClr val="bg1"/>
                  </a:solidFill>
                  <a:effectLst/>
                  <a:latin typeface="+mj-lt"/>
                  <a:ea typeface="Calibri"/>
                  <a:cs typeface="Times New Roman"/>
                </a:rPr>
                <a:t>Etapa 4.</a:t>
              </a:r>
              <a:r>
                <a:rPr lang="ro-MO" sz="1600" dirty="0">
                  <a:solidFill>
                    <a:schemeClr val="bg1"/>
                  </a:solidFill>
                  <a:effectLst/>
                  <a:latin typeface="+mj-lt"/>
                  <a:ea typeface="Calibri"/>
                  <a:cs typeface="Times New Roman"/>
                </a:rPr>
                <a:t> Evaluarea notelor conceptuale</a:t>
              </a:r>
              <a:endParaRPr lang="ru-RU" sz="1600" dirty="0">
                <a:solidFill>
                  <a:schemeClr val="bg1"/>
                </a:solidFill>
                <a:effectLst/>
                <a:latin typeface="+mj-lt"/>
                <a:ea typeface="Calibri"/>
                <a:cs typeface="Times New Roman"/>
              </a:endParaRPr>
            </a:p>
          </p:txBody>
        </p:sp>
        <p:sp>
          <p:nvSpPr>
            <p:cNvPr id="16" name="Прямоугольник 15"/>
            <p:cNvSpPr/>
            <p:nvPr/>
          </p:nvSpPr>
          <p:spPr>
            <a:xfrm>
              <a:off x="0" y="2860243"/>
              <a:ext cx="4210050" cy="311150"/>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b="1" dirty="0">
                  <a:solidFill>
                    <a:schemeClr val="bg1"/>
                  </a:solidFill>
                  <a:effectLst/>
                  <a:ea typeface="Calibri"/>
                  <a:cs typeface="Times New Roman"/>
                </a:rPr>
                <a:t>Etapa 5.</a:t>
              </a:r>
              <a:r>
                <a:rPr lang="ro-MO" sz="1600" dirty="0">
                  <a:solidFill>
                    <a:schemeClr val="bg1"/>
                  </a:solidFill>
                  <a:effectLst/>
                  <a:ea typeface="Calibri"/>
                  <a:cs typeface="Times New Roman"/>
                </a:rPr>
                <a:t> Aprobarea proiectelor pentru </a:t>
              </a:r>
              <a:r>
                <a:rPr lang="ro-MO" sz="1600" dirty="0" smtClean="0">
                  <a:solidFill>
                    <a:schemeClr val="bg1"/>
                  </a:solidFill>
                  <a:effectLst/>
                  <a:ea typeface="Calibri"/>
                  <a:cs typeface="Times New Roman"/>
                </a:rPr>
                <a:t>finanțare prin HG</a:t>
              </a:r>
              <a:endParaRPr lang="ru-RU" sz="1600" dirty="0">
                <a:solidFill>
                  <a:schemeClr val="bg1"/>
                </a:solidFill>
                <a:effectLst/>
                <a:ea typeface="Calibri"/>
                <a:cs typeface="Times New Roman"/>
              </a:endParaRPr>
            </a:p>
          </p:txBody>
        </p:sp>
        <p:sp>
          <p:nvSpPr>
            <p:cNvPr id="17" name="Стрелка вниз 16"/>
            <p:cNvSpPr/>
            <p:nvPr/>
          </p:nvSpPr>
          <p:spPr>
            <a:xfrm>
              <a:off x="2026310" y="395021"/>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8" name="Стрелка вниз 17"/>
            <p:cNvSpPr/>
            <p:nvPr/>
          </p:nvSpPr>
          <p:spPr>
            <a:xfrm>
              <a:off x="2026310" y="1892387"/>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19" name="Стрелка вниз 18"/>
            <p:cNvSpPr/>
            <p:nvPr/>
          </p:nvSpPr>
          <p:spPr>
            <a:xfrm>
              <a:off x="2026310" y="2538375"/>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20" name="Стрелка вниз 19"/>
            <p:cNvSpPr/>
            <p:nvPr/>
          </p:nvSpPr>
          <p:spPr>
            <a:xfrm>
              <a:off x="2026310" y="3299155"/>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sp>
          <p:nvSpPr>
            <p:cNvPr id="21" name="Прямоугольник 20"/>
            <p:cNvSpPr/>
            <p:nvPr/>
          </p:nvSpPr>
          <p:spPr>
            <a:xfrm>
              <a:off x="0" y="3635655"/>
              <a:ext cx="4210050" cy="311150"/>
            </a:xfrm>
            <a:prstGeom prst="rect">
              <a:avLst/>
            </a:prstGeom>
            <a:solidFill>
              <a:schemeClr val="tx2">
                <a:lumMod val="20000"/>
                <a:lumOff val="80000"/>
              </a:schemeClr>
            </a:solidFill>
            <a:ln w="9525">
              <a:prstDash val="dash"/>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sz="1600" dirty="0">
                  <a:effectLst/>
                  <a:latin typeface="+mj-lt"/>
                  <a:ea typeface="Calibri"/>
                  <a:cs typeface="Times New Roman"/>
                </a:rPr>
                <a:t>Implementare</a:t>
              </a:r>
              <a:endParaRPr lang="ru-RU" sz="1600" dirty="0">
                <a:effectLst/>
                <a:latin typeface="+mj-lt"/>
                <a:ea typeface="Calibri"/>
                <a:cs typeface="Times New Roman"/>
              </a:endParaRPr>
            </a:p>
          </p:txBody>
        </p:sp>
        <p:sp>
          <p:nvSpPr>
            <p:cNvPr id="22" name="Прямоугольник 21"/>
            <p:cNvSpPr/>
            <p:nvPr/>
          </p:nvSpPr>
          <p:spPr>
            <a:xfrm>
              <a:off x="0" y="1388820"/>
              <a:ext cx="4210050" cy="476556"/>
            </a:xfrm>
            <a:prstGeom prst="rect">
              <a:avLst/>
            </a:prstGeom>
            <a:solidFill>
              <a:schemeClr val="accent1">
                <a:lumMod val="75000"/>
              </a:schemeClr>
            </a:solidFill>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ro-MO" b="1" dirty="0">
                  <a:solidFill>
                    <a:schemeClr val="bg1"/>
                  </a:solidFill>
                  <a:effectLst/>
                  <a:latin typeface="+mj-lt"/>
                  <a:ea typeface="Calibri"/>
                  <a:cs typeface="Times New Roman"/>
                </a:rPr>
                <a:t>Etapa 3. Depunerea notelor conceptuale</a:t>
              </a:r>
              <a:endParaRPr lang="ru-RU" b="1" dirty="0">
                <a:solidFill>
                  <a:schemeClr val="bg1"/>
                </a:solidFill>
                <a:effectLst/>
                <a:latin typeface="+mj-lt"/>
                <a:ea typeface="Calibri"/>
                <a:cs typeface="Times New Roman"/>
              </a:endParaRPr>
            </a:p>
          </p:txBody>
        </p:sp>
        <p:sp>
          <p:nvSpPr>
            <p:cNvPr id="23" name="Стрелка вниз 22"/>
            <p:cNvSpPr/>
            <p:nvPr/>
          </p:nvSpPr>
          <p:spPr>
            <a:xfrm>
              <a:off x="2026310" y="1073430"/>
              <a:ext cx="190500" cy="247650"/>
            </a:xfrm>
            <a:prstGeom prst="downArrow">
              <a:avLst/>
            </a:prstGeom>
            <a:ln w="9525"/>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ru-RU"/>
            </a:p>
          </p:txBody>
        </p:sp>
      </p:grpSp>
      <p:sp>
        <p:nvSpPr>
          <p:cNvPr id="24" name="Правая фигурная скобка 23"/>
          <p:cNvSpPr/>
          <p:nvPr/>
        </p:nvSpPr>
        <p:spPr>
          <a:xfrm>
            <a:off x="7200292" y="2690771"/>
            <a:ext cx="360040" cy="1138754"/>
          </a:xfrm>
          <a:prstGeom prst="rightBrace">
            <a:avLst>
              <a:gd name="adj1" fmla="val 53820"/>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25" name="Rectangle 1"/>
          <p:cNvSpPr>
            <a:spLocks noChangeArrowheads="1"/>
          </p:cNvSpPr>
          <p:nvPr/>
        </p:nvSpPr>
        <p:spPr bwMode="auto">
          <a:xfrm>
            <a:off x="7668344" y="2976993"/>
            <a:ext cx="1296144" cy="566309"/>
          </a:xfrm>
          <a:prstGeom prst="rect">
            <a:avLst/>
          </a:prstGeom>
          <a:solidFill>
            <a:srgbClr val="FFFF00"/>
          </a:solid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400" b="1" dirty="0" smtClean="0">
                <a:solidFill>
                  <a:srgbClr val="FF0000"/>
                </a:solidFill>
              </a:rPr>
              <a:t>15 zile:</a:t>
            </a:r>
          </a:p>
          <a:p>
            <a:pPr algn="ctr">
              <a:buNone/>
            </a:pPr>
            <a:r>
              <a:rPr lang="ro-MO" sz="1400" b="1" dirty="0" smtClean="0">
                <a:solidFill>
                  <a:srgbClr val="FF0000"/>
                </a:solidFill>
              </a:rPr>
              <a:t>02-16.05.2023</a:t>
            </a:r>
          </a:p>
        </p:txBody>
      </p:sp>
      <p:sp>
        <p:nvSpPr>
          <p:cNvPr id="27" name="Rectangle 1"/>
          <p:cNvSpPr>
            <a:spLocks noChangeArrowheads="1"/>
          </p:cNvSpPr>
          <p:nvPr/>
        </p:nvSpPr>
        <p:spPr bwMode="auto">
          <a:xfrm>
            <a:off x="815304" y="3366747"/>
            <a:ext cx="1740472" cy="566309"/>
          </a:xfrm>
          <a:prstGeom prst="rect">
            <a:avLst/>
          </a:prstGeom>
          <a:solidFill>
            <a:srgbClr val="FFFF00"/>
          </a:solid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400" b="1" u="sng" dirty="0">
                <a:solidFill>
                  <a:srgbClr val="FF0000"/>
                </a:solidFill>
              </a:rPr>
              <a:t>o</a:t>
            </a:r>
            <a:r>
              <a:rPr lang="ro-MO" sz="1400" b="1" u="sng" dirty="0" smtClean="0">
                <a:solidFill>
                  <a:srgbClr val="FF0000"/>
                </a:solidFill>
              </a:rPr>
              <a:t>ra 17.00 </a:t>
            </a:r>
          </a:p>
          <a:p>
            <a:pPr algn="ctr">
              <a:buNone/>
            </a:pPr>
            <a:r>
              <a:rPr lang="ro-MO" sz="1400" b="1" dirty="0" smtClean="0">
                <a:solidFill>
                  <a:srgbClr val="FF0000"/>
                </a:solidFill>
              </a:rPr>
              <a:t>16 mai 2023</a:t>
            </a:r>
          </a:p>
        </p:txBody>
      </p:sp>
      <p:sp>
        <p:nvSpPr>
          <p:cNvPr id="29" name="Rectangle 1"/>
          <p:cNvSpPr>
            <a:spLocks noChangeArrowheads="1"/>
          </p:cNvSpPr>
          <p:nvPr/>
        </p:nvSpPr>
        <p:spPr bwMode="auto">
          <a:xfrm>
            <a:off x="7212818" y="4172210"/>
            <a:ext cx="1296144" cy="307777"/>
          </a:xfrm>
          <a:prstGeom prst="rect">
            <a:avLst/>
          </a:prstGeom>
          <a:no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400" b="1" dirty="0" err="1" smtClean="0"/>
              <a:t>pînă</a:t>
            </a:r>
            <a:r>
              <a:rPr lang="ro-MO" sz="1400" b="1" dirty="0" smtClean="0"/>
              <a:t> la 30 zile</a:t>
            </a:r>
          </a:p>
        </p:txBody>
      </p:sp>
      <p:sp>
        <p:nvSpPr>
          <p:cNvPr id="30" name="Rectangle 1"/>
          <p:cNvSpPr>
            <a:spLocks noChangeArrowheads="1"/>
          </p:cNvSpPr>
          <p:nvPr/>
        </p:nvSpPr>
        <p:spPr bwMode="auto">
          <a:xfrm>
            <a:off x="7212818" y="4879588"/>
            <a:ext cx="1296144" cy="307777"/>
          </a:xfrm>
          <a:prstGeom prst="rect">
            <a:avLst/>
          </a:prstGeom>
          <a:noFill/>
          <a:ln>
            <a:noFill/>
          </a:ln>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400" b="1" dirty="0" smtClean="0"/>
              <a:t>aprox. 15 zile</a:t>
            </a:r>
          </a:p>
        </p:txBody>
      </p:sp>
    </p:spTree>
    <p:extLst>
      <p:ext uri="{BB962C8B-B14F-4D97-AF65-F5344CB8AC3E}">
        <p14:creationId xmlns:p14="http://schemas.microsoft.com/office/powerpoint/2010/main" val="1298073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4</a:t>
            </a:fld>
            <a:endParaRPr lang="en-US" altLang="en-US"/>
          </a:p>
        </p:txBody>
      </p:sp>
      <p:sp>
        <p:nvSpPr>
          <p:cNvPr id="28" name="Rectangle 1"/>
          <p:cNvSpPr>
            <a:spLocks noChangeArrowheads="1"/>
          </p:cNvSpPr>
          <p:nvPr/>
        </p:nvSpPr>
        <p:spPr bwMode="auto">
          <a:xfrm>
            <a:off x="1720510" y="1516369"/>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Structura Ghidului</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4" name="Rectangle 1"/>
          <p:cNvSpPr>
            <a:spLocks noChangeArrowheads="1"/>
          </p:cNvSpPr>
          <p:nvPr/>
        </p:nvSpPr>
        <p:spPr bwMode="auto">
          <a:xfrm>
            <a:off x="1358240" y="2204864"/>
            <a:ext cx="6696744" cy="1486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Aft>
                <a:spcPts val="600"/>
              </a:spcAft>
              <a:buNone/>
            </a:pPr>
            <a:r>
              <a:rPr lang="ro-MO" sz="1800" b="1" dirty="0" smtClean="0"/>
              <a:t>I</a:t>
            </a:r>
            <a:r>
              <a:rPr lang="ro-MO" sz="1600" b="1" dirty="0" smtClean="0"/>
              <a:t>. PREVEDERI GENERALE </a:t>
            </a:r>
          </a:p>
          <a:p>
            <a:pPr>
              <a:spcAft>
                <a:spcPts val="600"/>
              </a:spcAft>
              <a:buNone/>
            </a:pPr>
            <a:r>
              <a:rPr lang="ro-MO" sz="1600" b="1" dirty="0" smtClean="0"/>
              <a:t>II. DESFĂȘURAREA </a:t>
            </a:r>
            <a:r>
              <a:rPr lang="ro-MO" sz="1600" b="1" dirty="0"/>
              <a:t>CONCURSULUI DE SELECTARE A </a:t>
            </a:r>
            <a:r>
              <a:rPr lang="ro-MO" sz="1600" b="1" dirty="0" smtClean="0"/>
              <a:t>PROIECTELOR</a:t>
            </a:r>
          </a:p>
          <a:p>
            <a:pPr>
              <a:spcAft>
                <a:spcPts val="600"/>
              </a:spcAft>
              <a:buNone/>
            </a:pPr>
            <a:r>
              <a:rPr lang="ro-MO" sz="1600" b="1" dirty="0" smtClean="0"/>
              <a:t>III. IMPLEMENTAREA </a:t>
            </a:r>
            <a:r>
              <a:rPr lang="ro-MO" sz="1600" b="1" dirty="0"/>
              <a:t>PROIECTELOR APROBATE PENTRU </a:t>
            </a:r>
            <a:r>
              <a:rPr lang="ro-MO" sz="1600" b="1" dirty="0" smtClean="0"/>
              <a:t>FINANȚARE</a:t>
            </a:r>
          </a:p>
          <a:p>
            <a:pPr>
              <a:spcAft>
                <a:spcPts val="600"/>
              </a:spcAft>
              <a:buNone/>
            </a:pPr>
            <a:r>
              <a:rPr lang="ro-MO" sz="1600" b="1" dirty="0" smtClean="0"/>
              <a:t>ANEXE</a:t>
            </a:r>
            <a:endParaRPr lang="ru-RU" sz="1600" b="1" dirty="0"/>
          </a:p>
        </p:txBody>
      </p:sp>
      <p:sp>
        <p:nvSpPr>
          <p:cNvPr id="15" name="Rectangle 1"/>
          <p:cNvSpPr>
            <a:spLocks noChangeArrowheads="1"/>
          </p:cNvSpPr>
          <p:nvPr/>
        </p:nvSpPr>
        <p:spPr bwMode="auto">
          <a:xfrm>
            <a:off x="1358240" y="4524403"/>
            <a:ext cx="7453183" cy="18651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Aft>
                <a:spcPts val="600"/>
              </a:spcAft>
              <a:buNone/>
            </a:pPr>
            <a:r>
              <a:rPr lang="ro-MO" sz="1600" u="sng" dirty="0" err="1" smtClean="0">
                <a:latin typeface="+mn-lt"/>
                <a:cs typeface="ＭＳ Ｐゴシック" charset="0"/>
                <a:hlinkClick r:id="rId5"/>
              </a:rPr>
              <a:t>www.midr.gov.md</a:t>
            </a:r>
            <a:endParaRPr lang="ro-MO" sz="1600" u="sng" dirty="0" smtClean="0">
              <a:latin typeface="+mn-lt"/>
              <a:cs typeface="ＭＳ Ｐゴシック" charset="0"/>
            </a:endParaRPr>
          </a:p>
          <a:p>
            <a:pPr>
              <a:spcAft>
                <a:spcPts val="600"/>
              </a:spcAft>
              <a:buNone/>
            </a:pPr>
            <a:r>
              <a:rPr lang="ro-MO" sz="1600" u="sng" dirty="0" err="1" smtClean="0">
                <a:latin typeface="+mn-lt"/>
                <a:cs typeface="ＭＳ Ｐゴシック" charset="0"/>
                <a:hlinkClick r:id="rId6"/>
              </a:rPr>
              <a:t>www.ondrl.gov.md</a:t>
            </a:r>
            <a:endParaRPr lang="ro-MO" sz="1600" u="sng" dirty="0" smtClean="0">
              <a:latin typeface="+mn-lt"/>
              <a:cs typeface="ＭＳ Ｐゴシック" charset="0"/>
            </a:endParaRPr>
          </a:p>
          <a:p>
            <a:pPr>
              <a:spcAft>
                <a:spcPts val="600"/>
              </a:spcAft>
              <a:buNone/>
            </a:pPr>
            <a:r>
              <a:rPr lang="ro-MO" sz="1600" u="sng" dirty="0" err="1">
                <a:latin typeface="+mn-lt"/>
                <a:cs typeface="ＭＳ Ｐゴシック" charset="0"/>
                <a:hlinkClick r:id="rId7"/>
              </a:rPr>
              <a:t>www.adrnord.md</a:t>
            </a:r>
            <a:r>
              <a:rPr lang="ro-MO" sz="1600" dirty="0">
                <a:latin typeface="+mn-lt"/>
                <a:cs typeface="ＭＳ Ｐゴシック" charset="0"/>
              </a:rPr>
              <a:t>, </a:t>
            </a:r>
            <a:r>
              <a:rPr lang="ro-MO" sz="1600" u="sng" dirty="0" err="1">
                <a:latin typeface="+mn-lt"/>
                <a:cs typeface="ＭＳ Ｐゴシック" charset="0"/>
                <a:hlinkClick r:id="rId8"/>
              </a:rPr>
              <a:t>www.adrcentru.md</a:t>
            </a:r>
            <a:r>
              <a:rPr lang="ro-MO" sz="1600" dirty="0">
                <a:latin typeface="+mn-lt"/>
                <a:cs typeface="ＭＳ Ｐゴシック" charset="0"/>
              </a:rPr>
              <a:t>, </a:t>
            </a:r>
            <a:r>
              <a:rPr lang="ro-MO" sz="1600" u="sng" dirty="0" err="1">
                <a:latin typeface="+mn-lt"/>
                <a:cs typeface="ＭＳ Ｐゴシック" charset="0"/>
                <a:hlinkClick r:id="rId9"/>
              </a:rPr>
              <a:t>www.adrsud.md</a:t>
            </a:r>
            <a:r>
              <a:rPr lang="ro-MO" sz="1600" dirty="0">
                <a:latin typeface="+mn-lt"/>
                <a:cs typeface="ＭＳ Ｐゴシック" charset="0"/>
              </a:rPr>
              <a:t>, </a:t>
            </a:r>
            <a:r>
              <a:rPr lang="ro-MO" sz="1600" u="sng" dirty="0" err="1" smtClean="0">
                <a:latin typeface="+mn-lt"/>
                <a:cs typeface="ＭＳ Ｐゴシック" charset="0"/>
                <a:hlinkClick r:id="rId10"/>
              </a:rPr>
              <a:t>www.adrgagauzia.md</a:t>
            </a:r>
            <a:endParaRPr lang="ro-MO" sz="1600" u="sng" dirty="0" smtClean="0">
              <a:latin typeface="+mn-lt"/>
              <a:cs typeface="ＭＳ Ｐゴシック" charset="0"/>
            </a:endParaRPr>
          </a:p>
          <a:p>
            <a:pPr>
              <a:spcAft>
                <a:spcPts val="600"/>
              </a:spcAft>
              <a:buNone/>
            </a:pPr>
            <a:r>
              <a:rPr lang="ro-MO" sz="1600" u="sng" dirty="0" err="1">
                <a:latin typeface="+mn-lt"/>
                <a:cs typeface="ＭＳ Ｐゴシック" charset="0"/>
                <a:hlinkClick r:id="rId11"/>
              </a:rPr>
              <a:t>www.satuleuropean.gov.md</a:t>
            </a:r>
            <a:endParaRPr lang="ro-MO" sz="1600" u="sng" dirty="0" smtClean="0">
              <a:latin typeface="+mn-lt"/>
              <a:cs typeface="ＭＳ Ｐゴシック" charset="0"/>
            </a:endParaRPr>
          </a:p>
          <a:p>
            <a:pPr>
              <a:spcAft>
                <a:spcPts val="600"/>
              </a:spcAft>
              <a:buNone/>
            </a:pPr>
            <a:endParaRPr lang="ru-RU" sz="1800" dirty="0"/>
          </a:p>
        </p:txBody>
      </p:sp>
      <p:sp>
        <p:nvSpPr>
          <p:cNvPr id="10" name="Rectangle 1"/>
          <p:cNvSpPr>
            <a:spLocks noChangeArrowheads="1"/>
          </p:cNvSpPr>
          <p:nvPr/>
        </p:nvSpPr>
        <p:spPr bwMode="auto">
          <a:xfrm>
            <a:off x="1720510" y="4077072"/>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Publicarea Ghidului</a:t>
            </a:r>
            <a:endParaRPr lang="ru-RU" sz="2400" b="1" dirty="0">
              <a:solidFill>
                <a:schemeClr val="accent1">
                  <a:lumMod val="75000"/>
                </a:schemeClr>
              </a:solidFill>
            </a:endParaRPr>
          </a:p>
        </p:txBody>
      </p:sp>
    </p:spTree>
    <p:extLst>
      <p:ext uri="{BB962C8B-B14F-4D97-AF65-F5344CB8AC3E}">
        <p14:creationId xmlns:p14="http://schemas.microsoft.com/office/powerpoint/2010/main" val="974259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5</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4" name="Rectangle 1"/>
          <p:cNvSpPr>
            <a:spLocks noChangeArrowheads="1"/>
          </p:cNvSpPr>
          <p:nvPr/>
        </p:nvSpPr>
        <p:spPr bwMode="auto">
          <a:xfrm>
            <a:off x="683568" y="2924944"/>
            <a:ext cx="7992888"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spcBef>
                <a:spcPts val="0"/>
              </a:spcBef>
              <a:spcAft>
                <a:spcPts val="1200"/>
              </a:spcAft>
            </a:pPr>
            <a:r>
              <a:rPr lang="ro-MO" sz="1600" dirty="0"/>
              <a:t> </a:t>
            </a:r>
            <a:r>
              <a:rPr lang="ro-MO" sz="1600" dirty="0" smtClean="0"/>
              <a:t>dezvoltarea </a:t>
            </a:r>
            <a:r>
              <a:rPr lang="ro-MO" sz="1600" dirty="0"/>
              <a:t>durabilă a localităților;</a:t>
            </a:r>
            <a:endParaRPr lang="ru-RU" sz="1600" dirty="0"/>
          </a:p>
          <a:p>
            <a:pPr>
              <a:spcBef>
                <a:spcPts val="0"/>
              </a:spcBef>
              <a:spcAft>
                <a:spcPts val="1200"/>
              </a:spcAft>
            </a:pPr>
            <a:r>
              <a:rPr lang="ro-MO" sz="1600" dirty="0" smtClean="0"/>
              <a:t> asigurarea </a:t>
            </a:r>
            <a:r>
              <a:rPr lang="ro-MO" sz="1600" dirty="0"/>
              <a:t>accesului cetățenilor la servicii publice de calitate;</a:t>
            </a:r>
            <a:endParaRPr lang="ru-RU" sz="1600" dirty="0"/>
          </a:p>
          <a:p>
            <a:pPr>
              <a:spcBef>
                <a:spcPts val="0"/>
              </a:spcBef>
              <a:spcAft>
                <a:spcPts val="1200"/>
              </a:spcAft>
            </a:pPr>
            <a:r>
              <a:rPr lang="ro-MO" sz="1600" dirty="0" smtClean="0"/>
              <a:t> creșterea </a:t>
            </a:r>
            <a:r>
              <a:rPr lang="ro-MO" sz="1600" dirty="0"/>
              <a:t>accesului populației la infrastructura socială;</a:t>
            </a:r>
            <a:endParaRPr lang="ru-RU" sz="1600" dirty="0"/>
          </a:p>
          <a:p>
            <a:pPr>
              <a:spcBef>
                <a:spcPts val="0"/>
              </a:spcBef>
              <a:spcAft>
                <a:spcPts val="1200"/>
              </a:spcAft>
            </a:pPr>
            <a:r>
              <a:rPr lang="ro-MO" sz="1600" dirty="0" smtClean="0"/>
              <a:t> </a:t>
            </a:r>
            <a:r>
              <a:rPr lang="ro-MO" sz="1600" b="1" dirty="0" smtClean="0"/>
              <a:t>consolidarea </a:t>
            </a:r>
            <a:r>
              <a:rPr lang="ro-MO" sz="1600" b="1" dirty="0"/>
              <a:t>capacității autorităților publice locale de a gestiona resursele financiare, alocate și cele proprii, conform reglementărilor cadrului normativ;</a:t>
            </a:r>
            <a:endParaRPr lang="ru-RU" sz="1600" b="1" dirty="0"/>
          </a:p>
          <a:p>
            <a:pPr>
              <a:spcBef>
                <a:spcPts val="0"/>
              </a:spcBef>
              <a:spcAft>
                <a:spcPts val="1200"/>
              </a:spcAft>
            </a:pPr>
            <a:r>
              <a:rPr lang="ro-MO" sz="1600" b="1" dirty="0" smtClean="0"/>
              <a:t> perfecționarea </a:t>
            </a:r>
            <a:r>
              <a:rPr lang="ro-MO" sz="1600" b="1" dirty="0"/>
              <a:t>mecanismului decizional de finanțare din bugetul de stat a inițiativelor autorităților publice locale, precum și de monitorizare a implementării proiectelor lansate și  asigurării  durabilității  de  către beneficiarii  proiectelor  implementate.</a:t>
            </a:r>
            <a:endParaRPr lang="ru-RU" sz="1600" b="1" dirty="0"/>
          </a:p>
        </p:txBody>
      </p:sp>
      <p:sp>
        <p:nvSpPr>
          <p:cNvPr id="10" name="Rectangle 1"/>
          <p:cNvSpPr>
            <a:spLocks noChangeArrowheads="1"/>
          </p:cNvSpPr>
          <p:nvPr/>
        </p:nvSpPr>
        <p:spPr bwMode="auto">
          <a:xfrm>
            <a:off x="1614304" y="1933037"/>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a:t>1.2 Scopuri și obiective</a:t>
            </a:r>
            <a:endParaRPr lang="ru-RU" sz="1800" b="1" dirty="0"/>
          </a:p>
        </p:txBody>
      </p:sp>
    </p:spTree>
    <p:extLst>
      <p:ext uri="{BB962C8B-B14F-4D97-AF65-F5344CB8AC3E}">
        <p14:creationId xmlns:p14="http://schemas.microsoft.com/office/powerpoint/2010/main" val="13611004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6</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0" name="Rectangle 1"/>
          <p:cNvSpPr>
            <a:spLocks noChangeArrowheads="1"/>
          </p:cNvSpPr>
          <p:nvPr/>
        </p:nvSpPr>
        <p:spPr bwMode="auto">
          <a:xfrm>
            <a:off x="1585898" y="1844824"/>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a:t>1.3 Eligibilitatea măsurilor de finanțare</a:t>
            </a:r>
            <a:endParaRPr lang="ru-RU" sz="1800" b="1" dirty="0"/>
          </a:p>
        </p:txBody>
      </p:sp>
      <p:graphicFrame>
        <p:nvGraphicFramePr>
          <p:cNvPr id="2" name="Таблица 1"/>
          <p:cNvGraphicFramePr>
            <a:graphicFrameLocks noGrp="1"/>
          </p:cNvGraphicFramePr>
          <p:nvPr>
            <p:extLst>
              <p:ext uri="{D42A27DB-BD31-4B8C-83A1-F6EECF244321}">
                <p14:modId xmlns:p14="http://schemas.microsoft.com/office/powerpoint/2010/main" val="2006689208"/>
              </p:ext>
            </p:extLst>
          </p:nvPr>
        </p:nvGraphicFramePr>
        <p:xfrm>
          <a:off x="599328" y="2492896"/>
          <a:ext cx="8027670" cy="3840480"/>
        </p:xfrm>
        <a:graphic>
          <a:graphicData uri="http://schemas.openxmlformats.org/drawingml/2006/table">
            <a:tbl>
              <a:tblPr firstRow="1" firstCol="1" bandRow="1">
                <a:tableStyleId>{5C22544A-7EE6-4342-B048-85BDC9FD1C3A}</a:tableStyleId>
              </a:tblPr>
              <a:tblGrid>
                <a:gridCol w="2460504"/>
                <a:gridCol w="5567166"/>
              </a:tblGrid>
              <a:tr h="0">
                <a:tc>
                  <a:txBody>
                    <a:bodyPr/>
                    <a:lstStyle/>
                    <a:p>
                      <a:pPr>
                        <a:spcAft>
                          <a:spcPts val="600"/>
                        </a:spcAft>
                      </a:pPr>
                      <a:r>
                        <a:rPr lang="ro-MO" sz="1400" b="1" dirty="0" smtClean="0">
                          <a:solidFill>
                            <a:schemeClr val="tx1"/>
                          </a:solidFill>
                          <a:effectLst/>
                        </a:rPr>
                        <a:t>Domeniul de intervenție 1</a:t>
                      </a:r>
                      <a:r>
                        <a:rPr lang="ro-MO" sz="1400" b="1" dirty="0">
                          <a:solidFill>
                            <a:schemeClr val="tx1"/>
                          </a:solidFill>
                          <a:effectLst/>
                        </a:rPr>
                        <a:t>. </a:t>
                      </a:r>
                      <a:r>
                        <a:rPr lang="ro-MO" sz="1400" b="0" dirty="0">
                          <a:solidFill>
                            <a:schemeClr val="tx1"/>
                          </a:solidFill>
                          <a:effectLst/>
                        </a:rPr>
                        <a:t>Îmbunătățirea infrastructurii tehnico-edilitare locale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ro-MO" sz="1400" b="1" dirty="0" smtClean="0">
                          <a:solidFill>
                            <a:schemeClr val="tx1"/>
                          </a:solidFill>
                          <a:effectLst/>
                        </a:rPr>
                        <a:t>M-1.2</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Instalarea </a:t>
                      </a:r>
                      <a:r>
                        <a:rPr lang="ro-MO" sz="1400" b="0" dirty="0">
                          <a:solidFill>
                            <a:schemeClr val="tx1"/>
                          </a:solidFill>
                          <a:effectLst/>
                        </a:rPr>
                        <a:t>iluminatului public</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rowSpan="4">
                  <a:txBody>
                    <a:bodyPr/>
                    <a:lstStyle/>
                    <a:p>
                      <a:pPr>
                        <a:spcAft>
                          <a:spcPts val="600"/>
                        </a:spcAft>
                      </a:pPr>
                      <a:r>
                        <a:rPr lang="ro-RO" sz="1400" b="1" dirty="0">
                          <a:solidFill>
                            <a:schemeClr val="tx1"/>
                          </a:solidFill>
                          <a:effectLst/>
                        </a:rPr>
                        <a:t>Domeniul de intervenție 2. </a:t>
                      </a:r>
                      <a:r>
                        <a:rPr lang="ro-RO" sz="1400" b="0" dirty="0">
                          <a:solidFill>
                            <a:schemeClr val="tx1"/>
                          </a:solidFill>
                          <a:effectLst/>
                        </a:rPr>
                        <a:t>Construcția și renovarea infrastructurii sociale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0"/>
                        </a:spcAft>
                      </a:pPr>
                      <a:r>
                        <a:rPr lang="ro-MO" sz="1400" b="1" dirty="0" smtClean="0">
                          <a:solidFill>
                            <a:schemeClr val="tx1"/>
                          </a:solidFill>
                          <a:effectLst/>
                        </a:rPr>
                        <a:t>M-2.1</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Construcția</a:t>
                      </a:r>
                      <a:r>
                        <a:rPr lang="ro-MO" sz="1400" b="0" dirty="0">
                          <a:solidFill>
                            <a:schemeClr val="tx1"/>
                          </a:solidFill>
                          <a:effectLst/>
                        </a:rPr>
                        <a:t>, renovarea/reabilitarea clădirilor publice, inclusiv prin  măsuri de îmbunătățire a eficienței energetice (creșterea performanței energetice) a clădirilor publice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vMerge="1">
                  <a:txBody>
                    <a:bodyPr/>
                    <a:lstStyle/>
                    <a:p>
                      <a:endParaRPr lang="ru-RU"/>
                    </a:p>
                  </a:txBody>
                  <a:tcPr/>
                </a:tc>
                <a:tc>
                  <a:txBody>
                    <a:bodyPr/>
                    <a:lstStyle/>
                    <a:p>
                      <a:pPr>
                        <a:spcAft>
                          <a:spcPts val="0"/>
                        </a:spcAft>
                      </a:pPr>
                      <a:r>
                        <a:rPr lang="ro-MO" sz="1400" b="1" dirty="0" smtClean="0">
                          <a:solidFill>
                            <a:schemeClr val="tx1"/>
                          </a:solidFill>
                          <a:effectLst/>
                        </a:rPr>
                        <a:t>M-2.2</a:t>
                      </a:r>
                      <a:r>
                        <a:rPr lang="ro-MO" sz="1400" b="0" dirty="0">
                          <a:solidFill>
                            <a:schemeClr val="tx1"/>
                          </a:solidFill>
                          <a:effectLst/>
                        </a:rPr>
                        <a:t>. </a:t>
                      </a:r>
                      <a:endParaRPr lang="ro-MO" sz="1400" b="0" dirty="0" smtClean="0">
                        <a:solidFill>
                          <a:schemeClr val="tx1"/>
                        </a:solidFill>
                        <a:effectLst/>
                      </a:endParaRPr>
                    </a:p>
                    <a:p>
                      <a:pPr>
                        <a:spcAft>
                          <a:spcPts val="0"/>
                        </a:spcAft>
                      </a:pPr>
                      <a:r>
                        <a:rPr lang="ro-MO" sz="1400" b="0" dirty="0" smtClean="0">
                          <a:solidFill>
                            <a:schemeClr val="tx1"/>
                          </a:solidFill>
                          <a:effectLst/>
                        </a:rPr>
                        <a:t>Instalarea </a:t>
                      </a:r>
                      <a:r>
                        <a:rPr lang="ro-MO" sz="1400" b="0" dirty="0">
                          <a:solidFill>
                            <a:schemeClr val="tx1"/>
                          </a:solidFill>
                          <a:effectLst/>
                        </a:rPr>
                        <a:t>sistemelor de producere și furnizare a energiei folosind resurse regenerabile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vMerge="1">
                  <a:txBody>
                    <a:bodyPr/>
                    <a:lstStyle/>
                    <a:p>
                      <a:endParaRPr lang="ru-RU"/>
                    </a:p>
                  </a:txBody>
                  <a:tcPr/>
                </a:tc>
                <a:tc>
                  <a:txBody>
                    <a:bodyPr/>
                    <a:lstStyle/>
                    <a:p>
                      <a:pPr>
                        <a:spcAft>
                          <a:spcPts val="0"/>
                        </a:spcAft>
                      </a:pPr>
                      <a:r>
                        <a:rPr lang="ro-MO" sz="1400" b="1" dirty="0" smtClean="0">
                          <a:solidFill>
                            <a:schemeClr val="tx1"/>
                          </a:solidFill>
                          <a:effectLst/>
                        </a:rPr>
                        <a:t>M-2.3</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Construcția</a:t>
                      </a:r>
                      <a:r>
                        <a:rPr lang="ro-MO" sz="1400" b="0" dirty="0">
                          <a:solidFill>
                            <a:schemeClr val="tx1"/>
                          </a:solidFill>
                          <a:effectLst/>
                        </a:rPr>
                        <a:t>, reconstrucția edificiilor sportive, edificiilor destinate prestării serviciilor sociale, inclusiv a infrastructurii medicale</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74712">
                <a:tc vMerge="1">
                  <a:txBody>
                    <a:bodyPr/>
                    <a:lstStyle/>
                    <a:p>
                      <a:endParaRPr lang="ru-RU"/>
                    </a:p>
                  </a:txBody>
                  <a:tcPr/>
                </a:tc>
                <a:tc>
                  <a:txBody>
                    <a:bodyPr/>
                    <a:lstStyle/>
                    <a:p>
                      <a:pPr>
                        <a:spcAft>
                          <a:spcPts val="0"/>
                        </a:spcAft>
                      </a:pPr>
                      <a:r>
                        <a:rPr lang="ro-MO" sz="1400" b="1" dirty="0" smtClean="0">
                          <a:solidFill>
                            <a:schemeClr val="tx1"/>
                          </a:solidFill>
                          <a:effectLst/>
                        </a:rPr>
                        <a:t>M-2.4</a:t>
                      </a:r>
                      <a:r>
                        <a:rPr lang="ro-MO" sz="1400" b="1" dirty="0">
                          <a:solidFill>
                            <a:schemeClr val="tx1"/>
                          </a:solidFill>
                          <a:effectLst/>
                        </a:rPr>
                        <a:t>. </a:t>
                      </a:r>
                      <a:endParaRPr lang="ro-MO" sz="1400" b="1" dirty="0" smtClean="0">
                        <a:solidFill>
                          <a:schemeClr val="tx1"/>
                        </a:solidFill>
                        <a:effectLst/>
                      </a:endParaRPr>
                    </a:p>
                    <a:p>
                      <a:pPr>
                        <a:spcAft>
                          <a:spcPts val="0"/>
                        </a:spcAft>
                      </a:pPr>
                      <a:r>
                        <a:rPr lang="ro-MO" sz="1400" b="0" dirty="0" smtClean="0">
                          <a:solidFill>
                            <a:schemeClr val="tx1"/>
                          </a:solidFill>
                          <a:effectLst/>
                        </a:rPr>
                        <a:t>Restaurarea </a:t>
                      </a:r>
                      <a:r>
                        <a:rPr lang="ro-MO" sz="1400" b="0" dirty="0">
                          <a:solidFill>
                            <a:schemeClr val="tx1"/>
                          </a:solidFill>
                          <a:effectLst/>
                        </a:rPr>
                        <a:t>/ reabilitarea/ reconstituirea / conservarea monumentelor/structurilor istorice specifice pentru arhitectura rurală tradițională într-o anumită zonă, destinate unor scopuri publice, inclusiv monumente de for public</a:t>
                      </a:r>
                      <a:endParaRPr lang="ru-RU" sz="1400" b="0" dirty="0">
                        <a:solidFill>
                          <a:schemeClr val="tx1"/>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2920453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7</a:t>
            </a:fld>
            <a:endParaRPr lang="en-US" altLang="en-US"/>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0" name="Rectangle 1"/>
          <p:cNvSpPr>
            <a:spLocks noChangeArrowheads="1"/>
          </p:cNvSpPr>
          <p:nvPr/>
        </p:nvSpPr>
        <p:spPr bwMode="auto">
          <a:xfrm>
            <a:off x="1585898" y="1766628"/>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1.4 Tipologia proiectelor</a:t>
            </a:r>
            <a:endParaRPr lang="ru-RU" sz="1800" b="1" dirty="0"/>
          </a:p>
        </p:txBody>
      </p:sp>
      <p:graphicFrame>
        <p:nvGraphicFramePr>
          <p:cNvPr id="2" name="Таблица 1"/>
          <p:cNvGraphicFramePr>
            <a:graphicFrameLocks noGrp="1"/>
          </p:cNvGraphicFramePr>
          <p:nvPr>
            <p:extLst>
              <p:ext uri="{D42A27DB-BD31-4B8C-83A1-F6EECF244321}">
                <p14:modId xmlns:p14="http://schemas.microsoft.com/office/powerpoint/2010/main" val="1906907182"/>
              </p:ext>
            </p:extLst>
          </p:nvPr>
        </p:nvGraphicFramePr>
        <p:xfrm>
          <a:off x="251520" y="2348880"/>
          <a:ext cx="8568952" cy="3429000"/>
        </p:xfrm>
        <a:graphic>
          <a:graphicData uri="http://schemas.openxmlformats.org/drawingml/2006/table">
            <a:tbl>
              <a:tblPr firstRow="1" firstCol="1" bandRow="1">
                <a:tableStyleId>{5C22544A-7EE6-4342-B048-85BDC9FD1C3A}</a:tableStyleId>
              </a:tblPr>
              <a:tblGrid>
                <a:gridCol w="648072"/>
                <a:gridCol w="7920880"/>
              </a:tblGrid>
              <a:tr h="0">
                <a:tc>
                  <a:txBody>
                    <a:bodyPr/>
                    <a:lstStyle/>
                    <a:p>
                      <a:pPr>
                        <a:spcAft>
                          <a:spcPts val="600"/>
                        </a:spcAft>
                      </a:pPr>
                      <a:r>
                        <a:rPr lang="ro-MO" sz="1200" b="1" dirty="0" smtClean="0">
                          <a:solidFill>
                            <a:schemeClr val="tx1"/>
                          </a:solidFill>
                          <a:effectLst/>
                          <a:latin typeface="+mn-lt"/>
                        </a:rPr>
                        <a:t>M-1.2</a:t>
                      </a:r>
                      <a:endParaRPr lang="ru-RU" sz="1200" b="1" dirty="0">
                        <a:solidFill>
                          <a:schemeClr val="tx1"/>
                        </a:solidFill>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600"/>
                        </a:spcAft>
                      </a:pPr>
                      <a:r>
                        <a:rPr lang="ro-RO" sz="1200" b="0" kern="1200" dirty="0" smtClean="0">
                          <a:solidFill>
                            <a:schemeClr val="tx1"/>
                          </a:solidFill>
                          <a:effectLst/>
                          <a:latin typeface="+mn-lt"/>
                          <a:ea typeface="+mn-ea"/>
                          <a:cs typeface="+mn-cs"/>
                        </a:rPr>
                        <a:t>a) construcția rețelelor de luminat stradal și iluminatul locurilor publice;</a:t>
                      </a:r>
                      <a:endParaRPr lang="ru-RU" sz="1200" b="0" kern="1200" dirty="0" smtClean="0">
                        <a:solidFill>
                          <a:schemeClr val="tx1"/>
                        </a:solidFill>
                        <a:effectLst/>
                        <a:latin typeface="+mn-lt"/>
                        <a:ea typeface="+mn-ea"/>
                        <a:cs typeface="+mn-cs"/>
                      </a:endParaRPr>
                    </a:p>
                    <a:p>
                      <a:pPr>
                        <a:spcAft>
                          <a:spcPts val="600"/>
                        </a:spcAft>
                      </a:pPr>
                      <a:r>
                        <a:rPr lang="ro-RO" sz="1200" b="0" kern="1200" dirty="0" smtClean="0">
                          <a:solidFill>
                            <a:schemeClr val="tx1"/>
                          </a:solidFill>
                          <a:effectLst/>
                          <a:latin typeface="+mn-lt"/>
                          <a:ea typeface="+mn-ea"/>
                          <a:cs typeface="+mn-cs"/>
                        </a:rPr>
                        <a:t>b) procurarea separată și instalarea corpurilor de iluminat</a:t>
                      </a:r>
                      <a:r>
                        <a:rPr lang="ro-RO" sz="1200" b="0" kern="1200" baseline="0" dirty="0" smtClean="0">
                          <a:solidFill>
                            <a:schemeClr val="tx1"/>
                          </a:solidFill>
                          <a:effectLst/>
                          <a:latin typeface="+mn-lt"/>
                          <a:ea typeface="+mn-ea"/>
                          <a:cs typeface="+mn-cs"/>
                        </a:rPr>
                        <a:t> (dacă </a:t>
                      </a:r>
                      <a:r>
                        <a:rPr lang="ro-RO" sz="1200" b="0" kern="1200" dirty="0" smtClean="0">
                          <a:solidFill>
                            <a:schemeClr val="tx1"/>
                          </a:solidFill>
                          <a:effectLst/>
                          <a:latin typeface="+mn-lt"/>
                          <a:ea typeface="+mn-ea"/>
                          <a:cs typeface="+mn-cs"/>
                        </a:rPr>
                        <a:t>există deja infrastructura)</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spcAft>
                          <a:spcPts val="600"/>
                        </a:spcAft>
                      </a:pPr>
                      <a:r>
                        <a:rPr lang="ro-MO" sz="1200" b="1" dirty="0" smtClean="0">
                          <a:solidFill>
                            <a:schemeClr val="tx1"/>
                          </a:solidFill>
                          <a:effectLst/>
                          <a:latin typeface="+mn-lt"/>
                        </a:rPr>
                        <a:t>M-2.1</a:t>
                      </a:r>
                      <a:endParaRPr lang="ru-RU" sz="1200" b="1" dirty="0">
                        <a:solidFill>
                          <a:schemeClr val="tx1"/>
                        </a:solidFill>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600"/>
                        </a:spcAft>
                      </a:pPr>
                      <a:r>
                        <a:rPr lang="ro-RO" sz="1200" kern="1200" dirty="0" smtClean="0">
                          <a:solidFill>
                            <a:schemeClr val="dk1"/>
                          </a:solidFill>
                          <a:effectLst/>
                          <a:latin typeface="+mn-lt"/>
                          <a:ea typeface="+mn-ea"/>
                          <a:cs typeface="+mn-cs"/>
                        </a:rPr>
                        <a:t>a) construcția/reconstrucția instituțiilor educaționale și sociale, inclusiv construcția/reconstrucția și dotarea creșelor/a grupelor de creșă, </a:t>
                      </a:r>
                      <a:r>
                        <a:rPr lang="en-US" sz="1200" kern="1200" dirty="0" smtClean="0">
                          <a:solidFill>
                            <a:schemeClr val="dk1"/>
                          </a:solidFill>
                          <a:effectLst/>
                          <a:latin typeface="+mn-lt"/>
                          <a:ea typeface="+mn-ea"/>
                          <a:cs typeface="+mn-cs"/>
                        </a:rPr>
                        <a:t>centrelor de zi pentru copii, centrelor de plasament temporar pentru copii, case comunitare pentru copii în situație de risc, precum și altor instituții de plasament pentru copii, etc</a:t>
                      </a:r>
                      <a:r>
                        <a:rPr lang="ro-RO" sz="1200" kern="1200" dirty="0" smtClean="0">
                          <a:solidFill>
                            <a:schemeClr val="dk1"/>
                          </a:solidFill>
                          <a:effectLst/>
                          <a:latin typeface="+mn-lt"/>
                          <a:ea typeface="+mn-ea"/>
                          <a:cs typeface="+mn-cs"/>
                        </a:rPr>
                        <a:t>;</a:t>
                      </a:r>
                      <a:endParaRPr lang="ru-RU" sz="1200" kern="1200" dirty="0" smtClean="0">
                        <a:solidFill>
                          <a:schemeClr val="dk1"/>
                        </a:solidFill>
                        <a:effectLst/>
                        <a:latin typeface="+mn-lt"/>
                        <a:ea typeface="+mn-ea"/>
                        <a:cs typeface="+mn-cs"/>
                      </a:endParaRPr>
                    </a:p>
                    <a:p>
                      <a:pPr>
                        <a:spcAft>
                          <a:spcPts val="600"/>
                        </a:spcAft>
                      </a:pPr>
                      <a:r>
                        <a:rPr lang="ro-RO" sz="1200" kern="1200" dirty="0" smtClean="0">
                          <a:solidFill>
                            <a:schemeClr val="dk1"/>
                          </a:solidFill>
                          <a:effectLst/>
                          <a:latin typeface="+mn-lt"/>
                          <a:ea typeface="+mn-ea"/>
                          <a:cs typeface="+mn-cs"/>
                        </a:rPr>
                        <a:t>b) dotarea cu echipamente, utilaje și mobilier a instituțiilor educaționale ca măsură complementară a proiectelor de infrastructură la proiectele depuse la lit. a);</a:t>
                      </a:r>
                      <a:endParaRPr lang="ru-RU" sz="1200" kern="1200" dirty="0" smtClean="0">
                        <a:solidFill>
                          <a:schemeClr val="dk1"/>
                        </a:solidFill>
                        <a:effectLst/>
                        <a:latin typeface="+mn-lt"/>
                        <a:ea typeface="+mn-ea"/>
                        <a:cs typeface="+mn-cs"/>
                      </a:endParaRPr>
                    </a:p>
                    <a:p>
                      <a:pPr>
                        <a:spcAft>
                          <a:spcPts val="600"/>
                        </a:spcAft>
                      </a:pPr>
                      <a:r>
                        <a:rPr lang="ro-RO" sz="1200" kern="1200" dirty="0" smtClean="0">
                          <a:solidFill>
                            <a:schemeClr val="dk1"/>
                          </a:solidFill>
                          <a:effectLst/>
                          <a:latin typeface="+mn-lt"/>
                          <a:ea typeface="+mn-ea"/>
                          <a:cs typeface="+mn-cs"/>
                        </a:rPr>
                        <a:t>c) construcția/reconstrucția clădirilor administrative;</a:t>
                      </a:r>
                      <a:endParaRPr lang="ru-RU" sz="1200" kern="1200" dirty="0" smtClean="0">
                        <a:solidFill>
                          <a:schemeClr val="dk1"/>
                        </a:solidFill>
                        <a:effectLst/>
                        <a:latin typeface="+mn-lt"/>
                        <a:ea typeface="+mn-ea"/>
                        <a:cs typeface="+mn-cs"/>
                      </a:endParaRPr>
                    </a:p>
                    <a:p>
                      <a:pPr>
                        <a:spcAft>
                          <a:spcPts val="600"/>
                        </a:spcAft>
                      </a:pPr>
                      <a:r>
                        <a:rPr lang="ro-RO" sz="1200" kern="1200" dirty="0" smtClean="0">
                          <a:solidFill>
                            <a:schemeClr val="dk1"/>
                          </a:solidFill>
                          <a:effectLst/>
                          <a:latin typeface="+mn-lt"/>
                          <a:ea typeface="+mn-ea"/>
                          <a:cs typeface="+mn-cs"/>
                        </a:rPr>
                        <a:t>d) construcția/reconstrucția clădirilor </a:t>
                      </a:r>
                      <a:r>
                        <a:rPr lang="en-US" sz="1200" kern="1200" dirty="0" smtClean="0">
                          <a:solidFill>
                            <a:schemeClr val="dk1"/>
                          </a:solidFill>
                          <a:effectLst/>
                          <a:latin typeface="+mn-lt"/>
                          <a:ea typeface="+mn-ea"/>
                          <a:cs typeface="+mn-cs"/>
                        </a:rPr>
                        <a:t>instituțiilor din sistemul de ocrotire a sănătății</a:t>
                      </a:r>
                      <a:r>
                        <a:rPr lang="ro-RO" sz="1200" kern="1200" dirty="0" smtClean="0">
                          <a:solidFill>
                            <a:schemeClr val="dk1"/>
                          </a:solidFill>
                          <a:effectLst/>
                          <a:latin typeface="+mn-lt"/>
                          <a:ea typeface="+mn-ea"/>
                          <a:cs typeface="+mn-cs"/>
                        </a:rPr>
                        <a:t>.</a:t>
                      </a:r>
                      <a:endParaRPr lang="ru-RU" sz="1200" kern="1200" dirty="0" smtClean="0">
                        <a:solidFill>
                          <a:schemeClr val="dk1"/>
                        </a:solidFill>
                        <a:effectLst/>
                        <a:latin typeface="+mn-lt"/>
                        <a:ea typeface="+mn-ea"/>
                        <a:cs typeface="+mn-cs"/>
                      </a:endParaRPr>
                    </a:p>
                    <a:p>
                      <a:pPr>
                        <a:spcAft>
                          <a:spcPts val="600"/>
                        </a:spcAft>
                      </a:pPr>
                      <a:r>
                        <a:rPr lang="en-US" sz="1200" kern="1200" dirty="0" smtClean="0">
                          <a:solidFill>
                            <a:schemeClr val="dk1"/>
                          </a:solidFill>
                          <a:effectLst/>
                          <a:latin typeface="+mn-lt"/>
                          <a:ea typeface="+mn-ea"/>
                          <a:cs typeface="+mn-cs"/>
                        </a:rPr>
                        <a:t>e) dotarea cu echipamente, utilaje și mobilier a instituțiilor destinate prestării serviciilor sociale, ca măsură complementară</a:t>
                      </a:r>
                      <a:endParaRPr lang="ru-RU" sz="1200" b="0" dirty="0">
                        <a:solidFill>
                          <a:schemeClr val="tx1"/>
                        </a:solidFill>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0">
                <a:tc>
                  <a:txBody>
                    <a:bodyPr/>
                    <a:lstStyle/>
                    <a:p>
                      <a:pPr>
                        <a:spcAft>
                          <a:spcPts val="600"/>
                        </a:spcAft>
                      </a:pPr>
                      <a:r>
                        <a:rPr lang="ro-MO" sz="1200" b="1" dirty="0" smtClean="0">
                          <a:solidFill>
                            <a:schemeClr val="tx1"/>
                          </a:solidFill>
                          <a:effectLst/>
                          <a:latin typeface="+mn-lt"/>
                        </a:rPr>
                        <a:t>M-2.2</a:t>
                      </a:r>
                      <a:endParaRPr lang="ru-RU" sz="1200" b="1" dirty="0">
                        <a:solidFill>
                          <a:schemeClr val="tx1"/>
                        </a:solidFill>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600"/>
                        </a:spcAft>
                      </a:pPr>
                      <a:r>
                        <a:rPr lang="ro-RO" sz="1200" kern="1200" dirty="0" smtClean="0">
                          <a:solidFill>
                            <a:schemeClr val="dk1"/>
                          </a:solidFill>
                          <a:effectLst/>
                          <a:latin typeface="+mn-lt"/>
                          <a:ea typeface="+mn-ea"/>
                          <a:cs typeface="+mn-cs"/>
                        </a:rPr>
                        <a:t>a) echiparea clădirilor administrative, educaționale  și de sănătate cu sisteme fotovoltaice; </a:t>
                      </a:r>
                      <a:endParaRPr lang="ru-RU" sz="1200" kern="1200" dirty="0" smtClean="0">
                        <a:solidFill>
                          <a:schemeClr val="dk1"/>
                        </a:solidFill>
                        <a:effectLst/>
                        <a:latin typeface="+mn-lt"/>
                        <a:ea typeface="+mn-ea"/>
                        <a:cs typeface="+mn-cs"/>
                      </a:endParaRPr>
                    </a:p>
                    <a:p>
                      <a:pPr>
                        <a:spcAft>
                          <a:spcPts val="600"/>
                        </a:spcAft>
                      </a:pPr>
                      <a:r>
                        <a:rPr lang="ro-RO" sz="1200" kern="1200" dirty="0" smtClean="0">
                          <a:solidFill>
                            <a:schemeClr val="dk1"/>
                          </a:solidFill>
                          <a:effectLst/>
                          <a:latin typeface="+mn-lt"/>
                          <a:ea typeface="+mn-ea"/>
                          <a:cs typeface="+mn-cs"/>
                        </a:rPr>
                        <a:t>b) construcția centralelor/parcurilor fotovoltaice;</a:t>
                      </a:r>
                      <a:endParaRPr lang="ru-RU" sz="1200" kern="1200" dirty="0" smtClean="0">
                        <a:solidFill>
                          <a:schemeClr val="dk1"/>
                        </a:solidFill>
                        <a:effectLst/>
                        <a:latin typeface="+mn-lt"/>
                        <a:ea typeface="+mn-ea"/>
                        <a:cs typeface="+mn-cs"/>
                      </a:endParaRPr>
                    </a:p>
                    <a:p>
                      <a:pPr>
                        <a:spcAft>
                          <a:spcPts val="600"/>
                        </a:spcAft>
                      </a:pPr>
                      <a:r>
                        <a:rPr lang="ro-RO" sz="1200" kern="1200" dirty="0" smtClean="0">
                          <a:solidFill>
                            <a:schemeClr val="dk1"/>
                          </a:solidFill>
                          <a:effectLst/>
                          <a:latin typeface="+mn-lt"/>
                          <a:ea typeface="+mn-ea"/>
                          <a:cs typeface="+mn-cs"/>
                        </a:rPr>
                        <a:t>c) construcția centralelor electrice solare;</a:t>
                      </a:r>
                      <a:endParaRPr lang="ru-RU" sz="1200" kern="1200" dirty="0" smtClean="0">
                        <a:solidFill>
                          <a:schemeClr val="dk1"/>
                        </a:solidFill>
                        <a:effectLst/>
                        <a:latin typeface="+mn-lt"/>
                        <a:ea typeface="+mn-ea"/>
                        <a:cs typeface="+mn-cs"/>
                      </a:endParaRPr>
                    </a:p>
                    <a:p>
                      <a:pPr>
                        <a:spcAft>
                          <a:spcPts val="600"/>
                        </a:spcAft>
                      </a:pPr>
                      <a:r>
                        <a:rPr lang="ro-RO" sz="1200" kern="1200" dirty="0" smtClean="0">
                          <a:solidFill>
                            <a:schemeClr val="dk1"/>
                          </a:solidFill>
                          <a:effectLst/>
                          <a:latin typeface="+mn-lt"/>
                          <a:ea typeface="+mn-ea"/>
                          <a:cs typeface="+mn-cs"/>
                        </a:rPr>
                        <a:t>d) construcția centralelor electrice eoliene; </a:t>
                      </a:r>
                      <a:endParaRPr lang="ru-RU" sz="1200" kern="1200" dirty="0" smtClean="0">
                        <a:solidFill>
                          <a:schemeClr val="dk1"/>
                        </a:solidFill>
                        <a:effectLst/>
                        <a:latin typeface="+mn-lt"/>
                        <a:ea typeface="+mn-ea"/>
                        <a:cs typeface="+mn-cs"/>
                      </a:endParaRPr>
                    </a:p>
                    <a:p>
                      <a:pPr>
                        <a:spcAft>
                          <a:spcPts val="600"/>
                        </a:spcAft>
                      </a:pPr>
                      <a:r>
                        <a:rPr lang="ro-RO" sz="1200" kern="1200" dirty="0" smtClean="0">
                          <a:solidFill>
                            <a:schemeClr val="dk1"/>
                          </a:solidFill>
                          <a:effectLst/>
                          <a:latin typeface="+mn-lt"/>
                          <a:ea typeface="+mn-ea"/>
                          <a:cs typeface="+mn-cs"/>
                        </a:rPr>
                        <a:t>e) construcția centralelor electrice în cogenerare pe biogaz;</a:t>
                      </a:r>
                      <a:endParaRPr lang="ru-RU" sz="1200" kern="1200" dirty="0" smtClean="0">
                        <a:solidFill>
                          <a:schemeClr val="dk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018472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8</a:t>
            </a:fld>
            <a:endParaRPr lang="en-US" altLang="en-US" dirty="0"/>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Prevederi </a:t>
            </a:r>
            <a:r>
              <a:rPr lang="ro-RO" sz="2400" b="1" dirty="0" smtClean="0">
                <a:solidFill>
                  <a:schemeClr val="accent1">
                    <a:lumMod val="75000"/>
                  </a:schemeClr>
                </a:solidFill>
              </a:rPr>
              <a:t>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0" name="Rectangle 1"/>
          <p:cNvSpPr>
            <a:spLocks noChangeArrowheads="1"/>
          </p:cNvSpPr>
          <p:nvPr/>
        </p:nvSpPr>
        <p:spPr bwMode="auto">
          <a:xfrm>
            <a:off x="1585898" y="1766628"/>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1.4 Tipologia proiectelor</a:t>
            </a:r>
            <a:endParaRPr lang="ru-RU" sz="1800" b="1" dirty="0"/>
          </a:p>
        </p:txBody>
      </p:sp>
      <p:graphicFrame>
        <p:nvGraphicFramePr>
          <p:cNvPr id="2" name="Таблица 1"/>
          <p:cNvGraphicFramePr>
            <a:graphicFrameLocks noGrp="1"/>
          </p:cNvGraphicFramePr>
          <p:nvPr>
            <p:extLst>
              <p:ext uri="{D42A27DB-BD31-4B8C-83A1-F6EECF244321}">
                <p14:modId xmlns:p14="http://schemas.microsoft.com/office/powerpoint/2010/main" val="334819745"/>
              </p:ext>
            </p:extLst>
          </p:nvPr>
        </p:nvGraphicFramePr>
        <p:xfrm>
          <a:off x="251520" y="2348880"/>
          <a:ext cx="8568952" cy="3139440"/>
        </p:xfrm>
        <a:graphic>
          <a:graphicData uri="http://schemas.openxmlformats.org/drawingml/2006/table">
            <a:tbl>
              <a:tblPr firstRow="1" firstCol="1" bandRow="1">
                <a:tableStyleId>{5C22544A-7EE6-4342-B048-85BDC9FD1C3A}</a:tableStyleId>
              </a:tblPr>
              <a:tblGrid>
                <a:gridCol w="648072"/>
                <a:gridCol w="7920880"/>
              </a:tblGrid>
              <a:tr h="0">
                <a:tc>
                  <a:txBody>
                    <a:bodyPr/>
                    <a:lstStyle/>
                    <a:p>
                      <a:pPr>
                        <a:spcAft>
                          <a:spcPts val="600"/>
                        </a:spcAft>
                      </a:pPr>
                      <a:r>
                        <a:rPr lang="ro-MO" sz="1200" b="1" dirty="0" smtClean="0">
                          <a:solidFill>
                            <a:schemeClr val="tx1"/>
                          </a:solidFill>
                          <a:effectLst/>
                          <a:latin typeface="+mn-lt"/>
                        </a:rPr>
                        <a:t>M-2.3</a:t>
                      </a:r>
                      <a:endParaRPr lang="ru-RU" sz="1200" b="1" dirty="0">
                        <a:solidFill>
                          <a:schemeClr val="tx1"/>
                        </a:solidFill>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600"/>
                        </a:spcAft>
                      </a:pPr>
                      <a:r>
                        <a:rPr lang="ro-RO" sz="1200" b="0" kern="1200" dirty="0" smtClean="0">
                          <a:solidFill>
                            <a:schemeClr val="dk1"/>
                          </a:solidFill>
                          <a:effectLst/>
                          <a:latin typeface="+mn-lt"/>
                          <a:ea typeface="+mn-ea"/>
                          <a:cs typeface="+mn-cs"/>
                        </a:rPr>
                        <a:t>a) construcția și reconstrucția edificiilor sportive, inclusiv terenuri de sport, terenuri de joacă pentru copii</a:t>
                      </a:r>
                      <a:endParaRPr lang="ru-RU" sz="1200" b="0" kern="1200" dirty="0" smtClean="0">
                        <a:solidFill>
                          <a:schemeClr val="dk1"/>
                        </a:solidFill>
                        <a:effectLst/>
                        <a:latin typeface="+mn-lt"/>
                        <a:ea typeface="+mn-ea"/>
                        <a:cs typeface="+mn-cs"/>
                      </a:endParaRPr>
                    </a:p>
                    <a:p>
                      <a:pPr>
                        <a:spcAft>
                          <a:spcPts val="600"/>
                        </a:spcAft>
                      </a:pPr>
                      <a:r>
                        <a:rPr lang="ro-RO" sz="1200" b="0" kern="1200" dirty="0" smtClean="0">
                          <a:solidFill>
                            <a:schemeClr val="dk1"/>
                          </a:solidFill>
                          <a:effectLst/>
                          <a:latin typeface="+mn-lt"/>
                          <a:ea typeface="+mn-ea"/>
                          <a:cs typeface="+mn-cs"/>
                        </a:rPr>
                        <a:t>b) înființarea și amenajarea zonelor de agrement în conformitate cu Legea nr. 591/1999 cu privire la spațiile verzi ale localităților urbane și rurale (parcuri, locuri de joacă pentru copii, terenuri de sport, piste </a:t>
                      </a:r>
                    </a:p>
                    <a:p>
                      <a:pPr>
                        <a:spcAft>
                          <a:spcPts val="600"/>
                        </a:spcAft>
                      </a:pPr>
                      <a:r>
                        <a:rPr lang="ro-RO" sz="1200" b="0" kern="1200" dirty="0" smtClean="0">
                          <a:solidFill>
                            <a:schemeClr val="dk1"/>
                          </a:solidFill>
                          <a:effectLst/>
                          <a:latin typeface="+mn-lt"/>
                          <a:ea typeface="+mn-ea"/>
                          <a:cs typeface="+mn-cs"/>
                        </a:rPr>
                        <a:t>c) construcția/reconstrucția clădirilor destinate centrelor de zi pentru copii, centrelor de plasament temporar pentru copii, </a:t>
                      </a:r>
                      <a:r>
                        <a:rPr lang="ro-MO" sz="1200" b="0" kern="1200" dirty="0" smtClean="0">
                          <a:solidFill>
                            <a:schemeClr val="dk1"/>
                          </a:solidFill>
                          <a:effectLst/>
                          <a:latin typeface="+mn-lt"/>
                          <a:ea typeface="+mn-ea"/>
                          <a:cs typeface="+mn-cs"/>
                        </a:rPr>
                        <a:t>case comunitare pentru copii în situație de risc, precum și alte instituții de plasament pentru copii, etc., </a:t>
                      </a:r>
                      <a:endParaRPr lang="ru-RU" sz="1200" b="0" kern="1200" dirty="0" smtClean="0">
                        <a:solidFill>
                          <a:schemeClr val="dk1"/>
                        </a:solidFill>
                        <a:effectLst/>
                        <a:latin typeface="+mn-lt"/>
                        <a:ea typeface="+mn-ea"/>
                        <a:cs typeface="+mn-cs"/>
                      </a:endParaRPr>
                    </a:p>
                    <a:p>
                      <a:pPr>
                        <a:spcAft>
                          <a:spcPts val="600"/>
                        </a:spcAft>
                      </a:pPr>
                      <a:r>
                        <a:rPr lang="ro-MO" sz="1200" b="0" kern="1200" dirty="0" smtClean="0">
                          <a:solidFill>
                            <a:schemeClr val="dk1"/>
                          </a:solidFill>
                          <a:effectLst/>
                          <a:latin typeface="+mn-lt"/>
                          <a:ea typeface="+mn-ea"/>
                          <a:cs typeface="+mn-cs"/>
                        </a:rPr>
                        <a:t>d)</a:t>
                      </a:r>
                      <a:r>
                        <a:rPr lang="ro-RO" sz="1200" b="0" kern="1200" dirty="0" smtClean="0">
                          <a:solidFill>
                            <a:schemeClr val="dk1"/>
                          </a:solidFill>
                          <a:effectLst/>
                          <a:latin typeface="+mn-lt"/>
                          <a:ea typeface="+mn-ea"/>
                          <a:cs typeface="+mn-cs"/>
                        </a:rPr>
                        <a:t> construcția/reconstrucția </a:t>
                      </a:r>
                      <a:r>
                        <a:rPr lang="ro-MO" sz="1200" b="0" kern="1200" dirty="0" smtClean="0">
                          <a:solidFill>
                            <a:schemeClr val="dk1"/>
                          </a:solidFill>
                          <a:effectLst/>
                          <a:latin typeface="+mn-lt"/>
                          <a:ea typeface="+mn-ea"/>
                          <a:cs typeface="+mn-cs"/>
                        </a:rPr>
                        <a:t>centrelor de îngrijire pentru persoane în etate și persoane cu necesități speciale</a:t>
                      </a:r>
                      <a:r>
                        <a:rPr lang="ro-RO" sz="1200" b="0" kern="1200" dirty="0" smtClean="0">
                          <a:solidFill>
                            <a:schemeClr val="dk1"/>
                          </a:solidFill>
                          <a:effectLst/>
                          <a:latin typeface="+mn-lt"/>
                          <a:ea typeface="+mn-ea"/>
                          <a:cs typeface="+mn-cs"/>
                        </a:rPr>
                        <a:t>;</a:t>
                      </a:r>
                      <a:endParaRPr lang="ru-RU" sz="1200" b="0" kern="1200" dirty="0" smtClean="0">
                        <a:solidFill>
                          <a:schemeClr val="dk1"/>
                        </a:solidFill>
                        <a:effectLst/>
                        <a:latin typeface="+mn-lt"/>
                        <a:ea typeface="+mn-ea"/>
                        <a:cs typeface="+mn-cs"/>
                      </a:endParaRPr>
                    </a:p>
                    <a:p>
                      <a:pPr>
                        <a:spcAft>
                          <a:spcPts val="600"/>
                        </a:spcAft>
                      </a:pPr>
                      <a:r>
                        <a:rPr lang="ro-RO" sz="1200" b="0" kern="1200" dirty="0" smtClean="0">
                          <a:solidFill>
                            <a:schemeClr val="dk1"/>
                          </a:solidFill>
                          <a:effectLst/>
                          <a:latin typeface="+mn-lt"/>
                          <a:ea typeface="+mn-ea"/>
                          <a:cs typeface="+mn-cs"/>
                        </a:rPr>
                        <a:t>e) construcția/reconstrucția centrelor/azilelor pentru bătrîni;</a:t>
                      </a:r>
                      <a:endParaRPr lang="ru-RU" sz="1200" b="0" kern="1200" dirty="0" smtClean="0">
                        <a:solidFill>
                          <a:schemeClr val="dk1"/>
                        </a:solidFill>
                        <a:effectLst/>
                        <a:latin typeface="+mn-lt"/>
                        <a:ea typeface="+mn-ea"/>
                        <a:cs typeface="+mn-cs"/>
                      </a:endParaRPr>
                    </a:p>
                    <a:p>
                      <a:pPr>
                        <a:spcAft>
                          <a:spcPts val="600"/>
                        </a:spcAft>
                      </a:pPr>
                      <a:r>
                        <a:rPr lang="ro-RO" sz="1200" b="0" kern="1200" dirty="0" smtClean="0">
                          <a:solidFill>
                            <a:schemeClr val="dk1"/>
                          </a:solidFill>
                          <a:effectLst/>
                          <a:latin typeface="+mn-lt"/>
                          <a:ea typeface="+mn-ea"/>
                          <a:cs typeface="+mn-cs"/>
                        </a:rPr>
                        <a:t>f) construcția/reconstrucția centrelor  maternale;</a:t>
                      </a:r>
                      <a:endParaRPr lang="ru-RU" sz="1200" b="0" kern="1200" dirty="0" smtClean="0">
                        <a:solidFill>
                          <a:schemeClr val="dk1"/>
                        </a:solidFill>
                        <a:effectLst/>
                        <a:latin typeface="+mn-lt"/>
                        <a:ea typeface="+mn-ea"/>
                        <a:cs typeface="+mn-cs"/>
                      </a:endParaRPr>
                    </a:p>
                    <a:p>
                      <a:pPr>
                        <a:spcAft>
                          <a:spcPts val="600"/>
                        </a:spcAft>
                      </a:pPr>
                      <a:r>
                        <a:rPr lang="ro-RO" sz="1200" b="0" kern="1200" dirty="0" smtClean="0">
                          <a:solidFill>
                            <a:schemeClr val="dk1"/>
                          </a:solidFill>
                          <a:effectLst/>
                          <a:latin typeface="+mn-lt"/>
                          <a:ea typeface="+mn-ea"/>
                          <a:cs typeface="+mn-cs"/>
                        </a:rPr>
                        <a:t>g) construcția/reconstrucția clădirilor destinate prestării serviciilor medicale;  </a:t>
                      </a:r>
                      <a:endParaRPr lang="ru-RU" sz="1200" b="0" kern="1200" dirty="0" smtClean="0">
                        <a:solidFill>
                          <a:schemeClr val="dk1"/>
                        </a:solidFill>
                        <a:effectLst/>
                        <a:latin typeface="+mn-lt"/>
                        <a:ea typeface="+mn-ea"/>
                        <a:cs typeface="+mn-cs"/>
                      </a:endParaRPr>
                    </a:p>
                    <a:p>
                      <a:pPr>
                        <a:spcAft>
                          <a:spcPts val="600"/>
                        </a:spcAft>
                      </a:pPr>
                      <a:r>
                        <a:rPr lang="ro-MO" sz="1200" b="0" kern="1200" dirty="0" smtClean="0">
                          <a:solidFill>
                            <a:schemeClr val="dk1"/>
                          </a:solidFill>
                          <a:effectLst/>
                          <a:latin typeface="+mn-lt"/>
                          <a:ea typeface="+mn-ea"/>
                          <a:cs typeface="+mn-cs"/>
                        </a:rPr>
                        <a:t>h) centre de plasament pentru victimele violenței în familie, centre de asistență şi consiliere pentru agresorii familiali;</a:t>
                      </a:r>
                      <a:endParaRPr lang="ru-RU" sz="1200" b="0" kern="1200" dirty="0" smtClean="0">
                        <a:solidFill>
                          <a:schemeClr val="dk1"/>
                        </a:solidFill>
                        <a:effectLst/>
                        <a:latin typeface="+mn-lt"/>
                        <a:ea typeface="+mn-ea"/>
                        <a:cs typeface="+mn-cs"/>
                      </a:endParaRPr>
                    </a:p>
                    <a:p>
                      <a:pPr>
                        <a:spcAft>
                          <a:spcPts val="600"/>
                        </a:spcAft>
                      </a:pPr>
                      <a:r>
                        <a:rPr lang="ro-MO" sz="1200" b="0" kern="1200" dirty="0" smtClean="0">
                          <a:solidFill>
                            <a:schemeClr val="dk1"/>
                          </a:solidFill>
                          <a:effectLst/>
                          <a:latin typeface="+mn-lt"/>
                          <a:ea typeface="+mn-ea"/>
                          <a:cs typeface="+mn-cs"/>
                        </a:rPr>
                        <a:t>i) construcția/reconstrucția centrelor de plasament pentru victimele violenței în familie; </a:t>
                      </a:r>
                      <a:endParaRPr lang="ru-RU" sz="1200" b="0" kern="1200" dirty="0" smtClean="0">
                        <a:solidFill>
                          <a:schemeClr val="dk1"/>
                        </a:solidFill>
                        <a:effectLst/>
                        <a:latin typeface="+mn-lt"/>
                        <a:ea typeface="+mn-ea"/>
                        <a:cs typeface="+mn-cs"/>
                      </a:endParaRPr>
                    </a:p>
                    <a:p>
                      <a:pPr>
                        <a:spcAft>
                          <a:spcPts val="600"/>
                        </a:spcAft>
                      </a:pPr>
                      <a:r>
                        <a:rPr lang="ro-MO" sz="1200" b="0" kern="1200" dirty="0" smtClean="0">
                          <a:solidFill>
                            <a:schemeClr val="dk1"/>
                          </a:solidFill>
                          <a:effectLst/>
                          <a:latin typeface="+mn-lt"/>
                          <a:ea typeface="+mn-ea"/>
                          <a:cs typeface="+mn-cs"/>
                        </a:rPr>
                        <a:t>j) construcția/reconstrucția centrelor de asistență şi consiliere pentru agresorii familiali;</a:t>
                      </a:r>
                      <a:endParaRPr lang="ru-RU" sz="1200" b="0" kern="1200" dirty="0" smtClean="0">
                        <a:solidFill>
                          <a:schemeClr val="dk1"/>
                        </a:solidFill>
                        <a:effectLst/>
                        <a:latin typeface="+mn-lt"/>
                        <a:ea typeface="+mn-ea"/>
                        <a:cs typeface="+mn-cs"/>
                      </a:endParaRPr>
                    </a:p>
                    <a:p>
                      <a:pPr>
                        <a:spcAft>
                          <a:spcPts val="600"/>
                        </a:spcAft>
                      </a:pPr>
                      <a:r>
                        <a:rPr lang="ro-MO" sz="1200" b="0" kern="1200" dirty="0" smtClean="0">
                          <a:solidFill>
                            <a:schemeClr val="dk1"/>
                          </a:solidFill>
                          <a:effectLst/>
                          <a:latin typeface="+mn-lt"/>
                          <a:ea typeface="+mn-ea"/>
                          <a:cs typeface="+mn-cs"/>
                        </a:rPr>
                        <a:t>k) construcția/reconstrucția căilor/platformelor pietonale de acces către instituțiile de menire socio-culturale.</a:t>
                      </a:r>
                      <a:endParaRPr lang="ru-RU" sz="1200" b="0" kern="1200" dirty="0" smtClean="0">
                        <a:solidFill>
                          <a:schemeClr val="dk1"/>
                        </a:solidFill>
                        <a:effectLst/>
                        <a:latin typeface="+mn-lt"/>
                        <a:ea typeface="+mn-ea"/>
                        <a:cs typeface="+mn-cs"/>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837359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25"/>
          <p:cNvSpPr>
            <a:spLocks noGrp="1"/>
          </p:cNvSpPr>
          <p:nvPr>
            <p:ph type="sldNum" sz="quarter" idx="12"/>
          </p:nvPr>
        </p:nvSpPr>
        <p:spPr/>
        <p:txBody>
          <a:bodyPr/>
          <a:lstStyle/>
          <a:p>
            <a:pPr>
              <a:defRPr/>
            </a:pPr>
            <a:fld id="{1A24629B-AC93-4771-9C3A-D0DEF6689B7E}" type="slidenum">
              <a:rPr lang="en-US" altLang="en-US" smtClean="0"/>
              <a:pPr>
                <a:defRPr/>
              </a:pPr>
              <a:t>9</a:t>
            </a:fld>
            <a:endParaRPr lang="en-US" altLang="en-US" dirty="0"/>
          </a:p>
        </p:txBody>
      </p:sp>
      <p:sp>
        <p:nvSpPr>
          <p:cNvPr id="28" name="Rectangle 1"/>
          <p:cNvSpPr>
            <a:spLocks noChangeArrowheads="1"/>
          </p:cNvSpPr>
          <p:nvPr/>
        </p:nvSpPr>
        <p:spPr bwMode="auto">
          <a:xfrm>
            <a:off x="1627061" y="1268760"/>
            <a:ext cx="597220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RO" sz="2400" b="1" dirty="0" smtClean="0">
                <a:solidFill>
                  <a:schemeClr val="accent1">
                    <a:lumMod val="75000"/>
                  </a:schemeClr>
                </a:solidFill>
              </a:rPr>
              <a:t>Capitol I. Prevederi generale</a:t>
            </a:r>
            <a:endParaRPr lang="ru-RU" sz="2400" b="1" dirty="0">
              <a:solidFill>
                <a:schemeClr val="accent1">
                  <a:lumMod val="75000"/>
                </a:schemeClr>
              </a:solidFill>
            </a:endParaRPr>
          </a:p>
        </p:txBody>
      </p:sp>
      <p:sp>
        <p:nvSpPr>
          <p:cNvPr id="7" name="Прямоугольник 6"/>
          <p:cNvSpPr>
            <a:spLocks/>
          </p:cNvSpPr>
          <p:nvPr/>
        </p:nvSpPr>
        <p:spPr>
          <a:xfrm>
            <a:off x="0" y="199464"/>
            <a:ext cx="9144000" cy="842447"/>
          </a:xfrm>
          <a:prstGeom prst="rect">
            <a:avLst/>
          </a:prstGeom>
          <a:solidFill>
            <a:srgbClr val="006097"/>
          </a:solid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0" rIns="91440" bIns="0" numCol="1" spcCol="0" rtlCol="0" fromWordArt="0" anchor="ctr" anchorCtr="0" forceAA="0" compatLnSpc="1">
            <a:prstTxWarp prst="textNoShape">
              <a:avLst/>
            </a:prstTxWarp>
            <a:noAutofit/>
          </a:bodyPr>
          <a:lstStyle/>
          <a:p>
            <a:pPr marL="1620520" marR="1543685" algn="ctr">
              <a:spcAft>
                <a:spcPts val="0"/>
              </a:spcAft>
            </a:pPr>
            <a:r>
              <a:rPr lang="ro-MO" sz="2000" dirty="0">
                <a:solidFill>
                  <a:srgbClr val="FFFFFF"/>
                </a:solidFill>
                <a:effectLst/>
                <a:ea typeface="Calibri"/>
                <a:cs typeface="Times New Roman"/>
              </a:rPr>
              <a:t>Programul Național</a:t>
            </a:r>
            <a:endParaRPr lang="ru-RU" sz="2000" dirty="0">
              <a:effectLst/>
              <a:ea typeface="Calibri"/>
              <a:cs typeface="Times New Roman"/>
            </a:endParaRPr>
          </a:p>
          <a:p>
            <a:pPr marL="1620520" marR="1543685" algn="ctr">
              <a:spcAft>
                <a:spcPts val="0"/>
              </a:spcAft>
            </a:pPr>
            <a:r>
              <a:rPr lang="ro-MO" sz="2000" b="1" dirty="0">
                <a:solidFill>
                  <a:srgbClr val="FFFFFF"/>
                </a:solidFill>
                <a:effectLst/>
                <a:ea typeface="Calibri"/>
                <a:cs typeface="Times New Roman"/>
              </a:rPr>
              <a:t>SATUL </a:t>
            </a:r>
            <a:r>
              <a:rPr lang="ro-MO" sz="2000" b="1" dirty="0" smtClean="0">
                <a:solidFill>
                  <a:srgbClr val="FFFFFF"/>
                </a:solidFill>
                <a:effectLst/>
                <a:ea typeface="Calibri"/>
                <a:cs typeface="Times New Roman"/>
              </a:rPr>
              <a:t>EUROPEAN EXPRES - 2023</a:t>
            </a:r>
            <a:endParaRPr lang="ru-RU" sz="2000" b="1" dirty="0">
              <a:effectLst/>
              <a:ea typeface="Calibri"/>
              <a:cs typeface="Times New Roman"/>
            </a:endParaRPr>
          </a:p>
        </p:txBody>
      </p:sp>
      <p:pic>
        <p:nvPicPr>
          <p:cNvPr id="8" name="Рисунок 7" descr="C:\Users\sergh\Downloads\LOGO GUVERN (1).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44768"/>
            <a:ext cx="1652270" cy="751840"/>
          </a:xfrm>
          <a:prstGeom prst="rect">
            <a:avLst/>
          </a:prstGeom>
          <a:noFill/>
          <a:ln>
            <a:noFill/>
          </a:ln>
        </p:spPr>
      </p:pic>
      <p:pic>
        <p:nvPicPr>
          <p:cNvPr id="9" name="Рисунок 8" descr="D:\ONDRL\Administrativ\Brandbook\ONDRL_Brandbook\Materiale\#1 LOGO\monocrome\PNG\LOGO ONDRL MONOCHROME BLUE.png"/>
          <p:cNvPicPr/>
          <p:nvPr/>
        </p:nvPicPr>
        <p:blipFill rotWithShape="1">
          <a:blip r:embed="rId4" cstate="print">
            <a:biLevel thresh="25000"/>
            <a:extLst>
              <a:ext uri="{28A0092B-C50C-407E-A947-70E740481C1C}">
                <a14:useLocalDpi xmlns:a14="http://schemas.microsoft.com/office/drawing/2010/main" val="0"/>
              </a:ext>
            </a:extLst>
          </a:blip>
          <a:srcRect l="12500" t="21863" r="14251" b="16160"/>
          <a:stretch/>
        </p:blipFill>
        <p:spPr bwMode="auto">
          <a:xfrm>
            <a:off x="7586508" y="302870"/>
            <a:ext cx="1224915" cy="635635"/>
          </a:xfrm>
          <a:prstGeom prst="rect">
            <a:avLst/>
          </a:prstGeom>
          <a:noFill/>
          <a:ln>
            <a:noFill/>
          </a:ln>
          <a:extLst>
            <a:ext uri="{53640926-AAD7-44D8-BBD7-CCE9431645EC}">
              <a14:shadowObscured xmlns:a14="http://schemas.microsoft.com/office/drawing/2010/main"/>
            </a:ext>
          </a:extLst>
        </p:spPr>
      </p:pic>
      <p:sp>
        <p:nvSpPr>
          <p:cNvPr id="10" name="Rectangle 1"/>
          <p:cNvSpPr>
            <a:spLocks noChangeArrowheads="1"/>
          </p:cNvSpPr>
          <p:nvPr/>
        </p:nvSpPr>
        <p:spPr bwMode="auto">
          <a:xfrm>
            <a:off x="1585898" y="1766628"/>
            <a:ext cx="597220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9pPr>
          </a:lstStyle>
          <a:p>
            <a:pPr algn="ctr">
              <a:buNone/>
            </a:pPr>
            <a:r>
              <a:rPr lang="ro-MO" sz="1800" b="1" dirty="0" smtClean="0"/>
              <a:t>1.4 Tipologia proiectelor</a:t>
            </a:r>
            <a:endParaRPr lang="ru-RU" sz="1800" b="1" dirty="0"/>
          </a:p>
        </p:txBody>
      </p:sp>
      <p:graphicFrame>
        <p:nvGraphicFramePr>
          <p:cNvPr id="2" name="Таблица 1"/>
          <p:cNvGraphicFramePr>
            <a:graphicFrameLocks noGrp="1"/>
          </p:cNvGraphicFramePr>
          <p:nvPr>
            <p:extLst>
              <p:ext uri="{D42A27DB-BD31-4B8C-83A1-F6EECF244321}">
                <p14:modId xmlns:p14="http://schemas.microsoft.com/office/powerpoint/2010/main" val="787311979"/>
              </p:ext>
            </p:extLst>
          </p:nvPr>
        </p:nvGraphicFramePr>
        <p:xfrm>
          <a:off x="251520" y="2348880"/>
          <a:ext cx="8568952" cy="2834640"/>
        </p:xfrm>
        <a:graphic>
          <a:graphicData uri="http://schemas.openxmlformats.org/drawingml/2006/table">
            <a:tbl>
              <a:tblPr firstRow="1" firstCol="1" bandRow="1">
                <a:tableStyleId>{5C22544A-7EE6-4342-B048-85BDC9FD1C3A}</a:tableStyleId>
              </a:tblPr>
              <a:tblGrid>
                <a:gridCol w="648072"/>
                <a:gridCol w="7920880"/>
              </a:tblGrid>
              <a:tr h="0">
                <a:tc>
                  <a:txBody>
                    <a:bodyPr/>
                    <a:lstStyle/>
                    <a:p>
                      <a:pPr>
                        <a:spcAft>
                          <a:spcPts val="600"/>
                        </a:spcAft>
                      </a:pPr>
                      <a:r>
                        <a:rPr lang="ro-MO" sz="1200" b="1" dirty="0" smtClean="0">
                          <a:solidFill>
                            <a:schemeClr val="tx1"/>
                          </a:solidFill>
                          <a:effectLst/>
                          <a:latin typeface="+mn-lt"/>
                        </a:rPr>
                        <a:t>M-2.4</a:t>
                      </a:r>
                      <a:endParaRPr lang="ru-RU" sz="1200" b="1" dirty="0">
                        <a:solidFill>
                          <a:schemeClr val="tx1"/>
                        </a:solidFill>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spcAft>
                          <a:spcPts val="600"/>
                        </a:spcAft>
                      </a:pPr>
                      <a:r>
                        <a:rPr lang="ro-RO" sz="1200" b="0" kern="1200" dirty="0" smtClean="0">
                          <a:solidFill>
                            <a:schemeClr val="tx1"/>
                          </a:solidFill>
                          <a:effectLst/>
                          <a:latin typeface="+mn-lt"/>
                          <a:ea typeface="+mn-ea"/>
                          <a:cs typeface="+mn-cs"/>
                        </a:rPr>
                        <a:t>a) construcția/reconstrucția  instituțiilor culturale (case de cultură, muzee </a:t>
                      </a:r>
                      <a:r>
                        <a:rPr lang="ro-RO" sz="1200" b="0" kern="1200" dirty="0" err="1" smtClean="0">
                          <a:solidFill>
                            <a:schemeClr val="tx1"/>
                          </a:solidFill>
                          <a:effectLst/>
                          <a:latin typeface="+mn-lt"/>
                          <a:ea typeface="+mn-ea"/>
                          <a:cs typeface="+mn-cs"/>
                        </a:rPr>
                        <a:t>etc</a:t>
                      </a:r>
                      <a:r>
                        <a:rPr lang="ro-RO" sz="1200" b="0" kern="1200" dirty="0" smtClean="0">
                          <a:solidFill>
                            <a:schemeClr val="tx1"/>
                          </a:solidFill>
                          <a:effectLst/>
                          <a:latin typeface="+mn-lt"/>
                          <a:ea typeface="+mn-ea"/>
                          <a:cs typeface="+mn-cs"/>
                        </a:rPr>
                        <a:t>);</a:t>
                      </a:r>
                      <a:endParaRPr lang="ru-RU" sz="1200" b="0" kern="1200" dirty="0" smtClean="0">
                        <a:solidFill>
                          <a:schemeClr val="tx1"/>
                        </a:solidFill>
                        <a:effectLst/>
                        <a:latin typeface="+mn-lt"/>
                        <a:ea typeface="+mn-ea"/>
                        <a:cs typeface="+mn-cs"/>
                      </a:endParaRPr>
                    </a:p>
                    <a:p>
                      <a:pPr>
                        <a:spcAft>
                          <a:spcPts val="600"/>
                        </a:spcAft>
                      </a:pPr>
                      <a:r>
                        <a:rPr lang="ro-RO" sz="1200" b="0" kern="1200" dirty="0" smtClean="0">
                          <a:solidFill>
                            <a:schemeClr val="tx1"/>
                          </a:solidFill>
                          <a:effectLst/>
                          <a:latin typeface="+mn-lt"/>
                          <a:ea typeface="+mn-ea"/>
                          <a:cs typeface="+mn-cs"/>
                        </a:rPr>
                        <a:t>b) dotarea caselor de cultură, </a:t>
                      </a:r>
                      <a:r>
                        <a:rPr lang="ro-MO" sz="1200" b="0" kern="1200" dirty="0" smtClean="0">
                          <a:solidFill>
                            <a:schemeClr val="tx1"/>
                          </a:solidFill>
                          <a:effectLst/>
                          <a:latin typeface="+mn-lt"/>
                          <a:ea typeface="+mn-ea"/>
                          <a:cs typeface="+mn-cs"/>
                        </a:rPr>
                        <a:t>centrelor de </a:t>
                      </a:r>
                      <a:r>
                        <a:rPr lang="ro-MO" sz="1200" b="0" kern="1200" dirty="0" err="1" smtClean="0">
                          <a:solidFill>
                            <a:schemeClr val="tx1"/>
                          </a:solidFill>
                          <a:effectLst/>
                          <a:latin typeface="+mn-lt"/>
                          <a:ea typeface="+mn-ea"/>
                          <a:cs typeface="+mn-cs"/>
                        </a:rPr>
                        <a:t>me</a:t>
                      </a:r>
                      <a:r>
                        <a:rPr lang="ro-RO" sz="1200" b="0" kern="1200" dirty="0" smtClean="0">
                          <a:solidFill>
                            <a:schemeClr val="tx1"/>
                          </a:solidFill>
                          <a:effectLst/>
                          <a:latin typeface="+mn-lt"/>
                          <a:ea typeface="+mn-ea"/>
                          <a:cs typeface="+mn-cs"/>
                        </a:rPr>
                        <a:t>ș</a:t>
                      </a:r>
                      <a:r>
                        <a:rPr lang="ro-MO" sz="1200" b="0" kern="1200" dirty="0" err="1" smtClean="0">
                          <a:solidFill>
                            <a:schemeClr val="tx1"/>
                          </a:solidFill>
                          <a:effectLst/>
                          <a:latin typeface="+mn-lt"/>
                          <a:ea typeface="+mn-ea"/>
                          <a:cs typeface="+mn-cs"/>
                        </a:rPr>
                        <a:t>teșuguri</a:t>
                      </a:r>
                      <a:r>
                        <a:rPr lang="ro-RO" sz="1200" b="0" kern="1200" dirty="0" smtClean="0">
                          <a:solidFill>
                            <a:schemeClr val="tx1"/>
                          </a:solidFill>
                          <a:effectLst/>
                          <a:latin typeface="+mn-lt"/>
                          <a:ea typeface="+mn-ea"/>
                          <a:cs typeface="+mn-cs"/>
                        </a:rPr>
                        <a:t> a cercurilor de ocupare în domeniul culturii și promovării patrimoniului cultural imaterial pentru copii, tineri și adulți, cu echipamente, utilaje și mobilier, ca măsură complementară proiectelor de infrastructură menționate la litera a);</a:t>
                      </a:r>
                      <a:endParaRPr lang="ru-RU" sz="1200" b="0" kern="1200" dirty="0" smtClean="0">
                        <a:solidFill>
                          <a:schemeClr val="tx1"/>
                        </a:solidFill>
                        <a:effectLst/>
                        <a:latin typeface="+mn-lt"/>
                        <a:ea typeface="+mn-ea"/>
                        <a:cs typeface="+mn-cs"/>
                      </a:endParaRPr>
                    </a:p>
                    <a:p>
                      <a:pPr>
                        <a:spcAft>
                          <a:spcPts val="600"/>
                        </a:spcAft>
                      </a:pPr>
                      <a:r>
                        <a:rPr lang="ro-RO" sz="1200" b="0" kern="1200" dirty="0" smtClean="0">
                          <a:solidFill>
                            <a:schemeClr val="tx1"/>
                          </a:solidFill>
                          <a:effectLst/>
                          <a:latin typeface="+mn-lt"/>
                          <a:ea typeface="+mn-ea"/>
                          <a:cs typeface="+mn-cs"/>
                        </a:rPr>
                        <a:t>c) construcția/reconstrucția/reconstituirea/restaurarea obiectelor individuale sau ansamblurilor de arhitectură rurală de interes istoric sau etnoantropologic ca dovadă a economiei rurale tradiționale, opere ale arhitecturii peisajere și ale artei (grădini–scuaruri, grădini, parcuri):</a:t>
                      </a:r>
                      <a:endParaRPr lang="ru-RU" sz="1200" b="0" kern="1200" dirty="0" smtClean="0">
                        <a:solidFill>
                          <a:schemeClr val="tx1"/>
                        </a:solidFill>
                        <a:effectLst/>
                        <a:latin typeface="+mn-lt"/>
                        <a:ea typeface="+mn-ea"/>
                        <a:cs typeface="+mn-cs"/>
                      </a:endParaRPr>
                    </a:p>
                    <a:p>
                      <a:pPr>
                        <a:spcAft>
                          <a:spcPts val="600"/>
                        </a:spcAft>
                      </a:pPr>
                      <a:r>
                        <a:rPr lang="ro-RO" sz="1200" b="0" kern="1200" dirty="0" smtClean="0">
                          <a:solidFill>
                            <a:schemeClr val="tx1"/>
                          </a:solidFill>
                          <a:effectLst/>
                          <a:latin typeface="+mn-lt"/>
                          <a:ea typeface="+mn-ea"/>
                          <a:cs typeface="+mn-cs"/>
                        </a:rPr>
                        <a:t>- situri construite – centre istorice ale localităților sau fragmente/zone de structură rurală istorică;</a:t>
                      </a:r>
                      <a:endParaRPr lang="ru-RU" sz="1200" b="0" kern="1200" dirty="0" smtClean="0">
                        <a:solidFill>
                          <a:schemeClr val="tx1"/>
                        </a:solidFill>
                        <a:effectLst/>
                        <a:latin typeface="+mn-lt"/>
                        <a:ea typeface="+mn-ea"/>
                        <a:cs typeface="+mn-cs"/>
                      </a:endParaRPr>
                    </a:p>
                    <a:p>
                      <a:pPr>
                        <a:spcAft>
                          <a:spcPts val="600"/>
                        </a:spcAft>
                      </a:pPr>
                      <a:r>
                        <a:rPr lang="ro-RO" sz="1200" b="0" kern="1200" dirty="0" smtClean="0">
                          <a:solidFill>
                            <a:schemeClr val="tx1"/>
                          </a:solidFill>
                          <a:effectLst/>
                          <a:latin typeface="+mn-lt"/>
                          <a:ea typeface="+mn-ea"/>
                          <a:cs typeface="+mn-cs"/>
                        </a:rPr>
                        <a:t>- peisaje culturale și naturale rurale și situri naturale și culturale;</a:t>
                      </a:r>
                      <a:endParaRPr lang="ru-RU" sz="1200" b="0" kern="1200" dirty="0" smtClean="0">
                        <a:solidFill>
                          <a:schemeClr val="tx1"/>
                        </a:solidFill>
                        <a:effectLst/>
                        <a:latin typeface="+mn-lt"/>
                        <a:ea typeface="+mn-ea"/>
                        <a:cs typeface="+mn-cs"/>
                      </a:endParaRPr>
                    </a:p>
                    <a:p>
                      <a:pPr>
                        <a:spcAft>
                          <a:spcPts val="600"/>
                        </a:spcAft>
                      </a:pPr>
                      <a:r>
                        <a:rPr lang="ro-RO" sz="1200" b="0" kern="1200" dirty="0" smtClean="0">
                          <a:solidFill>
                            <a:schemeClr val="tx1"/>
                          </a:solidFill>
                          <a:effectLst/>
                          <a:latin typeface="+mn-lt"/>
                          <a:ea typeface="+mn-ea"/>
                          <a:cs typeface="+mn-cs"/>
                        </a:rPr>
                        <a:t>- locuri ale memoriei istorice culturale (locuri legate de evenimente istorice sau culturale semnificative, de viața unor personalități remarcabile), inclusiv aspecte socioeconomice aferente;</a:t>
                      </a:r>
                      <a:endParaRPr lang="ru-RU" sz="1200" b="0" kern="1200" dirty="0" smtClean="0">
                        <a:solidFill>
                          <a:schemeClr val="tx1"/>
                        </a:solidFill>
                        <a:effectLst/>
                        <a:latin typeface="+mn-lt"/>
                        <a:ea typeface="+mn-ea"/>
                        <a:cs typeface="+mn-cs"/>
                      </a:endParaRPr>
                    </a:p>
                    <a:p>
                      <a:pPr>
                        <a:spcAft>
                          <a:spcPts val="600"/>
                        </a:spcAft>
                      </a:pPr>
                      <a:r>
                        <a:rPr lang="ro-RO" sz="1200" b="0" kern="1200" dirty="0" smtClean="0">
                          <a:solidFill>
                            <a:schemeClr val="tx1"/>
                          </a:solidFill>
                          <a:effectLst/>
                          <a:latin typeface="+mn-lt"/>
                          <a:ea typeface="+mn-ea"/>
                          <a:cs typeface="+mn-cs"/>
                        </a:rPr>
                        <a:t>- muzee rurale (clădiri și obiecte de expoziție cu valoare istorică, naturală, etnografică, educațională, documentară memorială, care reprezintă localitatea rurală respectivă), precum și grădini zoologice și botanice</a:t>
                      </a:r>
                      <a:endParaRPr lang="ru-RU" sz="1200" b="0" dirty="0">
                        <a:solidFill>
                          <a:schemeClr val="tx1"/>
                        </a:solidFill>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86924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16112</TotalTime>
  <Words>1923</Words>
  <Application>Microsoft Office PowerPoint</Application>
  <PresentationFormat>Экран (4:3)</PresentationFormat>
  <Paragraphs>308</Paragraphs>
  <Slides>19</Slides>
  <Notes>19</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The World Bank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Metodologie pentru Prioritizarea Proiectelor</dc:title>
  <dc:creator>Marcel Ionescu-Heroiu</dc:creator>
  <cp:lastModifiedBy>sergh</cp:lastModifiedBy>
  <cp:revision>662</cp:revision>
  <cp:lastPrinted>2023-03-14T10:56:44Z</cp:lastPrinted>
  <dcterms:created xsi:type="dcterms:W3CDTF">2015-08-16T15:02:18Z</dcterms:created>
  <dcterms:modified xsi:type="dcterms:W3CDTF">2023-05-03T09:33:34Z</dcterms:modified>
</cp:coreProperties>
</file>